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6" r:id="rId1"/>
  </p:sldMasterIdLst>
  <p:sldIdLst>
    <p:sldId id="331" r:id="rId2"/>
    <p:sldId id="268" r:id="rId3"/>
    <p:sldId id="269" r:id="rId4"/>
    <p:sldId id="332" r:id="rId5"/>
    <p:sldId id="333" r:id="rId6"/>
    <p:sldId id="334" r:id="rId7"/>
    <p:sldId id="335" r:id="rId8"/>
    <p:sldId id="336" r:id="rId9"/>
    <p:sldId id="257" r:id="rId10"/>
    <p:sldId id="261" r:id="rId11"/>
    <p:sldId id="262" r:id="rId12"/>
    <p:sldId id="263" r:id="rId13"/>
    <p:sldId id="264" r:id="rId14"/>
    <p:sldId id="337" r:id="rId15"/>
    <p:sldId id="338" r:id="rId16"/>
    <p:sldId id="313" r:id="rId17"/>
    <p:sldId id="341" r:id="rId18"/>
    <p:sldId id="316" r:id="rId19"/>
    <p:sldId id="318" r:id="rId20"/>
    <p:sldId id="319" r:id="rId21"/>
    <p:sldId id="320" r:id="rId22"/>
    <p:sldId id="321" r:id="rId23"/>
    <p:sldId id="340" r:id="rId24"/>
    <p:sldId id="322" r:id="rId25"/>
    <p:sldId id="323" r:id="rId26"/>
    <p:sldId id="326" r:id="rId27"/>
    <p:sldId id="342" r:id="rId28"/>
    <p:sldId id="324" r:id="rId29"/>
    <p:sldId id="325" r:id="rId30"/>
    <p:sldId id="327" r:id="rId31"/>
    <p:sldId id="328" r:id="rId32"/>
    <p:sldId id="329" r:id="rId33"/>
    <p:sldId id="330" r:id="rId34"/>
    <p:sldId id="339" r:id="rId3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5928"/>
    <a:srgbClr val="AAD3E8"/>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Orta Stil 2 - Vurgu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Orta Stil 2 - Vurgu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1" d="100"/>
          <a:sy n="51" d="100"/>
        </p:scale>
        <p:origin x="1256"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8026D1-4FA5-45CC-8CA5-D7B4510E9D9C}"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30EE87E-BF74-47CA-B9D2-411FC63CE463}">
      <dgm:prSet/>
      <dgm:spPr/>
      <dgm:t>
        <a:bodyPr/>
        <a:lstStyle/>
        <a:p>
          <a:r>
            <a:rPr lang="tr-TR"/>
            <a:t>K-NN Algoritması</a:t>
          </a:r>
          <a:endParaRPr lang="en-US"/>
        </a:p>
      </dgm:t>
    </dgm:pt>
    <dgm:pt modelId="{723E037C-F2A0-470F-BE0D-07A0A0148149}" type="parTrans" cxnId="{F87EAFFA-50E5-439C-81DE-57AA75325A24}">
      <dgm:prSet/>
      <dgm:spPr/>
      <dgm:t>
        <a:bodyPr/>
        <a:lstStyle/>
        <a:p>
          <a:endParaRPr lang="en-US"/>
        </a:p>
      </dgm:t>
    </dgm:pt>
    <dgm:pt modelId="{C47E10B9-9C8A-4CF8-BDB2-95C190861FED}" type="sibTrans" cxnId="{F87EAFFA-50E5-439C-81DE-57AA75325A24}">
      <dgm:prSet/>
      <dgm:spPr/>
      <dgm:t>
        <a:bodyPr/>
        <a:lstStyle/>
        <a:p>
          <a:endParaRPr lang="en-US"/>
        </a:p>
      </dgm:t>
    </dgm:pt>
    <dgm:pt modelId="{D5AD13B7-92AF-424B-BEA3-A299CD7B82A2}">
      <dgm:prSet/>
      <dgm:spPr/>
      <dgm:t>
        <a:bodyPr/>
        <a:lstStyle/>
        <a:p>
          <a:r>
            <a:rPr lang="tr-TR"/>
            <a:t>Karar Ağaçları (Decision Trees)</a:t>
          </a:r>
          <a:endParaRPr lang="en-US"/>
        </a:p>
      </dgm:t>
    </dgm:pt>
    <dgm:pt modelId="{A7CB60FE-77EB-4B89-A7C9-61B64449AD75}" type="parTrans" cxnId="{BACCC8D7-7449-404F-81B2-5EAD60E01EF7}">
      <dgm:prSet/>
      <dgm:spPr/>
      <dgm:t>
        <a:bodyPr/>
        <a:lstStyle/>
        <a:p>
          <a:endParaRPr lang="en-US"/>
        </a:p>
      </dgm:t>
    </dgm:pt>
    <dgm:pt modelId="{F928C15E-23F4-43E1-94AA-497B87161B8F}" type="sibTrans" cxnId="{BACCC8D7-7449-404F-81B2-5EAD60E01EF7}">
      <dgm:prSet/>
      <dgm:spPr/>
      <dgm:t>
        <a:bodyPr/>
        <a:lstStyle/>
        <a:p>
          <a:endParaRPr lang="en-US"/>
        </a:p>
      </dgm:t>
    </dgm:pt>
    <dgm:pt modelId="{13651CB6-551A-4E93-807E-0DDF17F14404}">
      <dgm:prSet/>
      <dgm:spPr/>
      <dgm:t>
        <a:bodyPr/>
        <a:lstStyle/>
        <a:p>
          <a:r>
            <a:rPr lang="tr-TR"/>
            <a:t>Bayes Sınıflandırma Yöntemi</a:t>
          </a:r>
          <a:endParaRPr lang="en-US"/>
        </a:p>
      </dgm:t>
    </dgm:pt>
    <dgm:pt modelId="{0F674F3A-C491-4194-BCB3-1BC43B997701}" type="parTrans" cxnId="{CFC83250-4938-431E-8FD0-5723CB4BEED4}">
      <dgm:prSet/>
      <dgm:spPr/>
      <dgm:t>
        <a:bodyPr/>
        <a:lstStyle/>
        <a:p>
          <a:endParaRPr lang="en-US"/>
        </a:p>
      </dgm:t>
    </dgm:pt>
    <dgm:pt modelId="{8C292851-8502-4858-B900-45A1CFD3D483}" type="sibTrans" cxnId="{CFC83250-4938-431E-8FD0-5723CB4BEED4}">
      <dgm:prSet/>
      <dgm:spPr/>
      <dgm:t>
        <a:bodyPr/>
        <a:lstStyle/>
        <a:p>
          <a:endParaRPr lang="en-US"/>
        </a:p>
      </dgm:t>
    </dgm:pt>
    <dgm:pt modelId="{AF3C1EDD-BC5E-4851-ABCB-8AABF3E8E585}">
      <dgm:prSet/>
      <dgm:spPr/>
      <dgm:t>
        <a:bodyPr/>
        <a:lstStyle/>
        <a:p>
          <a:r>
            <a:rPr lang="tr-TR"/>
            <a:t>Kural Tabanlı Sınıflandırmalar (Rule-Based Classification)</a:t>
          </a:r>
          <a:endParaRPr lang="en-US"/>
        </a:p>
      </dgm:t>
    </dgm:pt>
    <dgm:pt modelId="{0DA66BFD-0F38-4CC1-B598-C982D5A8F51E}" type="parTrans" cxnId="{568336EA-453B-4569-A2DC-66409AAAB0BD}">
      <dgm:prSet/>
      <dgm:spPr/>
      <dgm:t>
        <a:bodyPr/>
        <a:lstStyle/>
        <a:p>
          <a:endParaRPr lang="en-US"/>
        </a:p>
      </dgm:t>
    </dgm:pt>
    <dgm:pt modelId="{49CE0927-9871-4CAA-BC7E-18353C4AEB49}" type="sibTrans" cxnId="{568336EA-453B-4569-A2DC-66409AAAB0BD}">
      <dgm:prSet/>
      <dgm:spPr/>
      <dgm:t>
        <a:bodyPr/>
        <a:lstStyle/>
        <a:p>
          <a:endParaRPr lang="en-US"/>
        </a:p>
      </dgm:t>
    </dgm:pt>
    <dgm:pt modelId="{755FA2DF-B4E7-451F-923E-4F6218C2A03D}">
      <dgm:prSet/>
      <dgm:spPr/>
      <dgm:t>
        <a:bodyPr/>
        <a:lstStyle/>
        <a:p>
          <a:r>
            <a:rPr lang="tr-TR"/>
            <a:t>Doğru Modelin Seçilmesi</a:t>
          </a:r>
          <a:endParaRPr lang="en-US"/>
        </a:p>
      </dgm:t>
    </dgm:pt>
    <dgm:pt modelId="{CB200103-EA32-4728-ADD9-B14077FDC062}" type="parTrans" cxnId="{2231B0A1-9A2D-4FBB-8628-E2422B1ADE1B}">
      <dgm:prSet/>
      <dgm:spPr/>
      <dgm:t>
        <a:bodyPr/>
        <a:lstStyle/>
        <a:p>
          <a:endParaRPr lang="en-US"/>
        </a:p>
      </dgm:t>
    </dgm:pt>
    <dgm:pt modelId="{853D67ED-AF4E-4F4D-94FE-F3F9B853E45D}" type="sibTrans" cxnId="{2231B0A1-9A2D-4FBB-8628-E2422B1ADE1B}">
      <dgm:prSet/>
      <dgm:spPr/>
      <dgm:t>
        <a:bodyPr/>
        <a:lstStyle/>
        <a:p>
          <a:endParaRPr lang="en-US"/>
        </a:p>
      </dgm:t>
    </dgm:pt>
    <dgm:pt modelId="{DB9997A0-5A84-45CA-89ED-35EB517457E1}">
      <dgm:prSet/>
      <dgm:spPr/>
      <dgm:t>
        <a:bodyPr/>
        <a:lstStyle/>
        <a:p>
          <a:r>
            <a:rPr lang="tr-TR"/>
            <a:t>Başarıyı arttıran bazı yöntemler (Ensemble Techniques)</a:t>
          </a:r>
          <a:endParaRPr lang="en-US"/>
        </a:p>
      </dgm:t>
    </dgm:pt>
    <dgm:pt modelId="{2968785D-973B-4AEF-827B-6521FCDC1FCC}" type="parTrans" cxnId="{0D700490-27C9-4B43-819D-31E9E7A5EF8E}">
      <dgm:prSet/>
      <dgm:spPr/>
      <dgm:t>
        <a:bodyPr/>
        <a:lstStyle/>
        <a:p>
          <a:endParaRPr lang="en-US"/>
        </a:p>
      </dgm:t>
    </dgm:pt>
    <dgm:pt modelId="{B29D82E5-758B-4388-937E-39ECF1436863}" type="sibTrans" cxnId="{0D700490-27C9-4B43-819D-31E9E7A5EF8E}">
      <dgm:prSet/>
      <dgm:spPr/>
      <dgm:t>
        <a:bodyPr/>
        <a:lstStyle/>
        <a:p>
          <a:endParaRPr lang="en-US"/>
        </a:p>
      </dgm:t>
    </dgm:pt>
    <dgm:pt modelId="{CBBC2276-435E-48A2-BA59-4FB619E168DB}" type="pres">
      <dgm:prSet presAssocID="{158026D1-4FA5-45CC-8CA5-D7B4510E9D9C}" presName="linear" presStyleCnt="0">
        <dgm:presLayoutVars>
          <dgm:animLvl val="lvl"/>
          <dgm:resizeHandles val="exact"/>
        </dgm:presLayoutVars>
      </dgm:prSet>
      <dgm:spPr/>
    </dgm:pt>
    <dgm:pt modelId="{BB4DE067-099E-4031-AE65-3FAF4178FB6C}" type="pres">
      <dgm:prSet presAssocID="{B30EE87E-BF74-47CA-B9D2-411FC63CE463}" presName="parentText" presStyleLbl="node1" presStyleIdx="0" presStyleCnt="6">
        <dgm:presLayoutVars>
          <dgm:chMax val="0"/>
          <dgm:bulletEnabled val="1"/>
        </dgm:presLayoutVars>
      </dgm:prSet>
      <dgm:spPr/>
    </dgm:pt>
    <dgm:pt modelId="{924BCD94-3C50-41D9-9848-8E561270E214}" type="pres">
      <dgm:prSet presAssocID="{C47E10B9-9C8A-4CF8-BDB2-95C190861FED}" presName="spacer" presStyleCnt="0"/>
      <dgm:spPr/>
    </dgm:pt>
    <dgm:pt modelId="{31768CB5-7E35-41F4-99EF-72D70C883CE7}" type="pres">
      <dgm:prSet presAssocID="{D5AD13B7-92AF-424B-BEA3-A299CD7B82A2}" presName="parentText" presStyleLbl="node1" presStyleIdx="1" presStyleCnt="6">
        <dgm:presLayoutVars>
          <dgm:chMax val="0"/>
          <dgm:bulletEnabled val="1"/>
        </dgm:presLayoutVars>
      </dgm:prSet>
      <dgm:spPr/>
    </dgm:pt>
    <dgm:pt modelId="{00C04A60-E7FA-4A71-BCAB-1580BA9B37A4}" type="pres">
      <dgm:prSet presAssocID="{F928C15E-23F4-43E1-94AA-497B87161B8F}" presName="spacer" presStyleCnt="0"/>
      <dgm:spPr/>
    </dgm:pt>
    <dgm:pt modelId="{60E5C997-0FE1-4B3B-A93A-C9F551D2D8D9}" type="pres">
      <dgm:prSet presAssocID="{13651CB6-551A-4E93-807E-0DDF17F14404}" presName="parentText" presStyleLbl="node1" presStyleIdx="2" presStyleCnt="6">
        <dgm:presLayoutVars>
          <dgm:chMax val="0"/>
          <dgm:bulletEnabled val="1"/>
        </dgm:presLayoutVars>
      </dgm:prSet>
      <dgm:spPr/>
    </dgm:pt>
    <dgm:pt modelId="{C7689AAB-DE6B-446E-B0E9-E436E6E919F0}" type="pres">
      <dgm:prSet presAssocID="{8C292851-8502-4858-B900-45A1CFD3D483}" presName="spacer" presStyleCnt="0"/>
      <dgm:spPr/>
    </dgm:pt>
    <dgm:pt modelId="{B770DF33-FF6D-4C22-8A24-5949F90CE6E7}" type="pres">
      <dgm:prSet presAssocID="{AF3C1EDD-BC5E-4851-ABCB-8AABF3E8E585}" presName="parentText" presStyleLbl="node1" presStyleIdx="3" presStyleCnt="6">
        <dgm:presLayoutVars>
          <dgm:chMax val="0"/>
          <dgm:bulletEnabled val="1"/>
        </dgm:presLayoutVars>
      </dgm:prSet>
      <dgm:spPr/>
    </dgm:pt>
    <dgm:pt modelId="{B0A2142C-7C0F-47C4-841F-C9ED492D64A5}" type="pres">
      <dgm:prSet presAssocID="{49CE0927-9871-4CAA-BC7E-18353C4AEB49}" presName="spacer" presStyleCnt="0"/>
      <dgm:spPr/>
    </dgm:pt>
    <dgm:pt modelId="{D1498FA7-C2E4-4337-A367-9175CED0C7EE}" type="pres">
      <dgm:prSet presAssocID="{755FA2DF-B4E7-451F-923E-4F6218C2A03D}" presName="parentText" presStyleLbl="node1" presStyleIdx="4" presStyleCnt="6">
        <dgm:presLayoutVars>
          <dgm:chMax val="0"/>
          <dgm:bulletEnabled val="1"/>
        </dgm:presLayoutVars>
      </dgm:prSet>
      <dgm:spPr/>
    </dgm:pt>
    <dgm:pt modelId="{3F8825D7-0352-4107-B362-FD2E1AF8E4B1}" type="pres">
      <dgm:prSet presAssocID="{853D67ED-AF4E-4F4D-94FE-F3F9B853E45D}" presName="spacer" presStyleCnt="0"/>
      <dgm:spPr/>
    </dgm:pt>
    <dgm:pt modelId="{431B74CE-8B38-4FF2-AF14-BF880C66AC0D}" type="pres">
      <dgm:prSet presAssocID="{DB9997A0-5A84-45CA-89ED-35EB517457E1}" presName="parentText" presStyleLbl="node1" presStyleIdx="5" presStyleCnt="6">
        <dgm:presLayoutVars>
          <dgm:chMax val="0"/>
          <dgm:bulletEnabled val="1"/>
        </dgm:presLayoutVars>
      </dgm:prSet>
      <dgm:spPr/>
    </dgm:pt>
  </dgm:ptLst>
  <dgm:cxnLst>
    <dgm:cxn modelId="{DF22B205-6208-445B-BFCF-D2AC7E331873}" type="presOf" srcId="{D5AD13B7-92AF-424B-BEA3-A299CD7B82A2}" destId="{31768CB5-7E35-41F4-99EF-72D70C883CE7}" srcOrd="0" destOrd="0" presId="urn:microsoft.com/office/officeart/2005/8/layout/vList2"/>
    <dgm:cxn modelId="{548FF228-5E20-492E-B3ED-5C7F8801D975}" type="presOf" srcId="{DB9997A0-5A84-45CA-89ED-35EB517457E1}" destId="{431B74CE-8B38-4FF2-AF14-BF880C66AC0D}" srcOrd="0" destOrd="0" presId="urn:microsoft.com/office/officeart/2005/8/layout/vList2"/>
    <dgm:cxn modelId="{DF51C85B-06C1-48EA-902D-E1BF0EB42F5E}" type="presOf" srcId="{B30EE87E-BF74-47CA-B9D2-411FC63CE463}" destId="{BB4DE067-099E-4031-AE65-3FAF4178FB6C}" srcOrd="0" destOrd="0" presId="urn:microsoft.com/office/officeart/2005/8/layout/vList2"/>
    <dgm:cxn modelId="{CFC83250-4938-431E-8FD0-5723CB4BEED4}" srcId="{158026D1-4FA5-45CC-8CA5-D7B4510E9D9C}" destId="{13651CB6-551A-4E93-807E-0DDF17F14404}" srcOrd="2" destOrd="0" parTransId="{0F674F3A-C491-4194-BCB3-1BC43B997701}" sibTransId="{8C292851-8502-4858-B900-45A1CFD3D483}"/>
    <dgm:cxn modelId="{C9E89872-DC42-4474-84A5-0EAE23DCE316}" type="presOf" srcId="{755FA2DF-B4E7-451F-923E-4F6218C2A03D}" destId="{D1498FA7-C2E4-4337-A367-9175CED0C7EE}" srcOrd="0" destOrd="0" presId="urn:microsoft.com/office/officeart/2005/8/layout/vList2"/>
    <dgm:cxn modelId="{14D4E276-C95A-4832-8B0D-137F219B91EB}" type="presOf" srcId="{13651CB6-551A-4E93-807E-0DDF17F14404}" destId="{60E5C997-0FE1-4B3B-A93A-C9F551D2D8D9}" srcOrd="0" destOrd="0" presId="urn:microsoft.com/office/officeart/2005/8/layout/vList2"/>
    <dgm:cxn modelId="{0D700490-27C9-4B43-819D-31E9E7A5EF8E}" srcId="{158026D1-4FA5-45CC-8CA5-D7B4510E9D9C}" destId="{DB9997A0-5A84-45CA-89ED-35EB517457E1}" srcOrd="5" destOrd="0" parTransId="{2968785D-973B-4AEF-827B-6521FCDC1FCC}" sibTransId="{B29D82E5-758B-4388-937E-39ECF1436863}"/>
    <dgm:cxn modelId="{2231B0A1-9A2D-4FBB-8628-E2422B1ADE1B}" srcId="{158026D1-4FA5-45CC-8CA5-D7B4510E9D9C}" destId="{755FA2DF-B4E7-451F-923E-4F6218C2A03D}" srcOrd="4" destOrd="0" parTransId="{CB200103-EA32-4728-ADD9-B14077FDC062}" sibTransId="{853D67ED-AF4E-4F4D-94FE-F3F9B853E45D}"/>
    <dgm:cxn modelId="{251C23C6-026C-4A22-83BE-37158D3A2074}" type="presOf" srcId="{AF3C1EDD-BC5E-4851-ABCB-8AABF3E8E585}" destId="{B770DF33-FF6D-4C22-8A24-5949F90CE6E7}" srcOrd="0" destOrd="0" presId="urn:microsoft.com/office/officeart/2005/8/layout/vList2"/>
    <dgm:cxn modelId="{BACCC8D7-7449-404F-81B2-5EAD60E01EF7}" srcId="{158026D1-4FA5-45CC-8CA5-D7B4510E9D9C}" destId="{D5AD13B7-92AF-424B-BEA3-A299CD7B82A2}" srcOrd="1" destOrd="0" parTransId="{A7CB60FE-77EB-4B89-A7C9-61B64449AD75}" sibTransId="{F928C15E-23F4-43E1-94AA-497B87161B8F}"/>
    <dgm:cxn modelId="{568336EA-453B-4569-A2DC-66409AAAB0BD}" srcId="{158026D1-4FA5-45CC-8CA5-D7B4510E9D9C}" destId="{AF3C1EDD-BC5E-4851-ABCB-8AABF3E8E585}" srcOrd="3" destOrd="0" parTransId="{0DA66BFD-0F38-4CC1-B598-C982D5A8F51E}" sibTransId="{49CE0927-9871-4CAA-BC7E-18353C4AEB49}"/>
    <dgm:cxn modelId="{40EFC0F0-280D-4A9A-B45A-637B409DF89B}" type="presOf" srcId="{158026D1-4FA5-45CC-8CA5-D7B4510E9D9C}" destId="{CBBC2276-435E-48A2-BA59-4FB619E168DB}" srcOrd="0" destOrd="0" presId="urn:microsoft.com/office/officeart/2005/8/layout/vList2"/>
    <dgm:cxn modelId="{F87EAFFA-50E5-439C-81DE-57AA75325A24}" srcId="{158026D1-4FA5-45CC-8CA5-D7B4510E9D9C}" destId="{B30EE87E-BF74-47CA-B9D2-411FC63CE463}" srcOrd="0" destOrd="0" parTransId="{723E037C-F2A0-470F-BE0D-07A0A0148149}" sibTransId="{C47E10B9-9C8A-4CF8-BDB2-95C190861FED}"/>
    <dgm:cxn modelId="{AC57C8D4-9256-4B74-A890-9EC1CF45076E}" type="presParOf" srcId="{CBBC2276-435E-48A2-BA59-4FB619E168DB}" destId="{BB4DE067-099E-4031-AE65-3FAF4178FB6C}" srcOrd="0" destOrd="0" presId="urn:microsoft.com/office/officeart/2005/8/layout/vList2"/>
    <dgm:cxn modelId="{9D65B15D-4CCE-437E-B451-FA2767309F54}" type="presParOf" srcId="{CBBC2276-435E-48A2-BA59-4FB619E168DB}" destId="{924BCD94-3C50-41D9-9848-8E561270E214}" srcOrd="1" destOrd="0" presId="urn:microsoft.com/office/officeart/2005/8/layout/vList2"/>
    <dgm:cxn modelId="{C6A64A6D-CF49-4FE8-B31C-6B2BCEB50424}" type="presParOf" srcId="{CBBC2276-435E-48A2-BA59-4FB619E168DB}" destId="{31768CB5-7E35-41F4-99EF-72D70C883CE7}" srcOrd="2" destOrd="0" presId="urn:microsoft.com/office/officeart/2005/8/layout/vList2"/>
    <dgm:cxn modelId="{B6E7DEBB-A51B-4C45-A487-2ACD181B4F47}" type="presParOf" srcId="{CBBC2276-435E-48A2-BA59-4FB619E168DB}" destId="{00C04A60-E7FA-4A71-BCAB-1580BA9B37A4}" srcOrd="3" destOrd="0" presId="urn:microsoft.com/office/officeart/2005/8/layout/vList2"/>
    <dgm:cxn modelId="{F575B281-8C73-4370-8BE7-25CF01146853}" type="presParOf" srcId="{CBBC2276-435E-48A2-BA59-4FB619E168DB}" destId="{60E5C997-0FE1-4B3B-A93A-C9F551D2D8D9}" srcOrd="4" destOrd="0" presId="urn:microsoft.com/office/officeart/2005/8/layout/vList2"/>
    <dgm:cxn modelId="{5D9DEFE4-654C-4EA6-89EB-3BB7EB81D6F4}" type="presParOf" srcId="{CBBC2276-435E-48A2-BA59-4FB619E168DB}" destId="{C7689AAB-DE6B-446E-B0E9-E436E6E919F0}" srcOrd="5" destOrd="0" presId="urn:microsoft.com/office/officeart/2005/8/layout/vList2"/>
    <dgm:cxn modelId="{3CE1FC5B-6F9E-43B4-988C-C530BBDA9F7C}" type="presParOf" srcId="{CBBC2276-435E-48A2-BA59-4FB619E168DB}" destId="{B770DF33-FF6D-4C22-8A24-5949F90CE6E7}" srcOrd="6" destOrd="0" presId="urn:microsoft.com/office/officeart/2005/8/layout/vList2"/>
    <dgm:cxn modelId="{C2F2EFCB-5278-4E6B-8833-C30997C699E7}" type="presParOf" srcId="{CBBC2276-435E-48A2-BA59-4FB619E168DB}" destId="{B0A2142C-7C0F-47C4-841F-C9ED492D64A5}" srcOrd="7" destOrd="0" presId="urn:microsoft.com/office/officeart/2005/8/layout/vList2"/>
    <dgm:cxn modelId="{FA0BD024-69A0-48E0-9875-AD1955425DC7}" type="presParOf" srcId="{CBBC2276-435E-48A2-BA59-4FB619E168DB}" destId="{D1498FA7-C2E4-4337-A367-9175CED0C7EE}" srcOrd="8" destOrd="0" presId="urn:microsoft.com/office/officeart/2005/8/layout/vList2"/>
    <dgm:cxn modelId="{BA33618B-6B29-4542-A3B9-C24B2478F87C}" type="presParOf" srcId="{CBBC2276-435E-48A2-BA59-4FB619E168DB}" destId="{3F8825D7-0352-4107-B362-FD2E1AF8E4B1}" srcOrd="9" destOrd="0" presId="urn:microsoft.com/office/officeart/2005/8/layout/vList2"/>
    <dgm:cxn modelId="{31806AFB-6E55-4B0E-B8C7-D5BE3612DA49}" type="presParOf" srcId="{CBBC2276-435E-48A2-BA59-4FB619E168DB}" destId="{431B74CE-8B38-4FF2-AF14-BF880C66AC0D}"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481670-196B-4DF4-A0CF-01FC4E258017}"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68282E20-22BA-4A71-98EF-084B2B1F06A1}">
      <dgm:prSet/>
      <dgm:spPr/>
      <dgm:t>
        <a:bodyPr/>
        <a:lstStyle/>
        <a:p>
          <a:r>
            <a:rPr lang="tr-TR" dirty="0"/>
            <a:t>Kredi onayı</a:t>
          </a:r>
          <a:endParaRPr lang="en-US" dirty="0"/>
        </a:p>
      </dgm:t>
    </dgm:pt>
    <dgm:pt modelId="{4BBBDDE5-F7B7-4521-9088-93D3F8C6FED0}" type="parTrans" cxnId="{F4766384-3E45-4E9F-AF41-CAB9F9D1F390}">
      <dgm:prSet/>
      <dgm:spPr/>
      <dgm:t>
        <a:bodyPr/>
        <a:lstStyle/>
        <a:p>
          <a:endParaRPr lang="en-US"/>
        </a:p>
      </dgm:t>
    </dgm:pt>
    <dgm:pt modelId="{16F41433-4153-46D3-ACFB-2DE1610BC1CF}" type="sibTrans" cxnId="{F4766384-3E45-4E9F-AF41-CAB9F9D1F390}">
      <dgm:prSet/>
      <dgm:spPr/>
      <dgm:t>
        <a:bodyPr/>
        <a:lstStyle/>
        <a:p>
          <a:endParaRPr lang="en-US"/>
        </a:p>
      </dgm:t>
    </dgm:pt>
    <dgm:pt modelId="{F19F6A53-E7CE-4946-919E-53313CD92FCB}">
      <dgm:prSet/>
      <dgm:spPr/>
      <dgm:t>
        <a:bodyPr/>
        <a:lstStyle/>
        <a:p>
          <a:r>
            <a:rPr lang="tr-TR" dirty="0"/>
            <a:t>Tıbbi tanı: Tümör kanserli mi iyi huylu mu?</a:t>
          </a:r>
          <a:endParaRPr lang="en-US" dirty="0"/>
        </a:p>
      </dgm:t>
    </dgm:pt>
    <dgm:pt modelId="{13B56167-606A-4F79-8DCF-B7581DF96BF5}" type="parTrans" cxnId="{DB91393B-A75F-4FF2-A7F4-1E03601CCFA7}">
      <dgm:prSet/>
      <dgm:spPr/>
      <dgm:t>
        <a:bodyPr/>
        <a:lstStyle/>
        <a:p>
          <a:endParaRPr lang="en-US"/>
        </a:p>
      </dgm:t>
    </dgm:pt>
    <dgm:pt modelId="{68EBB49E-138B-4EED-B9F4-58468283BA55}" type="sibTrans" cxnId="{DB91393B-A75F-4FF2-A7F4-1E03601CCFA7}">
      <dgm:prSet/>
      <dgm:spPr/>
      <dgm:t>
        <a:bodyPr/>
        <a:lstStyle/>
        <a:p>
          <a:endParaRPr lang="en-US"/>
        </a:p>
      </dgm:t>
    </dgm:pt>
    <dgm:pt modelId="{83C797F5-8B82-47E3-9EA9-8CA0B41AE08A}">
      <dgm:prSet/>
      <dgm:spPr/>
      <dgm:t>
        <a:bodyPr/>
        <a:lstStyle/>
        <a:p>
          <a:r>
            <a:rPr lang="tr-TR" dirty="0"/>
            <a:t>Dolandırıcılık tespiti: Bir işlem dolandırıcılık içeriyorsa</a:t>
          </a:r>
          <a:endParaRPr lang="en-US" dirty="0"/>
        </a:p>
      </dgm:t>
    </dgm:pt>
    <dgm:pt modelId="{141E8AFF-F945-4E0B-8D65-9414460F5E53}" type="parTrans" cxnId="{F9E6F619-029A-4AB3-9108-703CF8B2DADF}">
      <dgm:prSet/>
      <dgm:spPr/>
      <dgm:t>
        <a:bodyPr/>
        <a:lstStyle/>
        <a:p>
          <a:endParaRPr lang="en-US"/>
        </a:p>
      </dgm:t>
    </dgm:pt>
    <dgm:pt modelId="{D8B6DC3F-013D-4362-873B-F6C05DE7979C}" type="sibTrans" cxnId="{F9E6F619-029A-4AB3-9108-703CF8B2DADF}">
      <dgm:prSet/>
      <dgm:spPr/>
      <dgm:t>
        <a:bodyPr/>
        <a:lstStyle/>
        <a:p>
          <a:endParaRPr lang="en-US"/>
        </a:p>
      </dgm:t>
    </dgm:pt>
    <dgm:pt modelId="{72DCAB7D-EE8E-4A2A-AB8D-99EF2450FF87}">
      <dgm:prSet/>
      <dgm:spPr/>
      <dgm:t>
        <a:bodyPr/>
        <a:lstStyle/>
        <a:p>
          <a:r>
            <a:rPr lang="tr-TR" dirty="0"/>
            <a:t>Web sayfası kategorizasyonu: hangi kategoridir</a:t>
          </a:r>
          <a:endParaRPr lang="en-US" dirty="0"/>
        </a:p>
      </dgm:t>
    </dgm:pt>
    <dgm:pt modelId="{C49588D8-12AB-48D6-AC77-0E1C8A346F28}" type="parTrans" cxnId="{B461AD65-5760-410A-83D6-12F6B512BFF6}">
      <dgm:prSet/>
      <dgm:spPr/>
      <dgm:t>
        <a:bodyPr/>
        <a:lstStyle/>
        <a:p>
          <a:endParaRPr lang="en-US"/>
        </a:p>
      </dgm:t>
    </dgm:pt>
    <dgm:pt modelId="{256C9B42-109F-43C8-82A8-041BF7E342A6}" type="sibTrans" cxnId="{B461AD65-5760-410A-83D6-12F6B512BFF6}">
      <dgm:prSet/>
      <dgm:spPr/>
      <dgm:t>
        <a:bodyPr/>
        <a:lstStyle/>
        <a:p>
          <a:endParaRPr lang="en-US"/>
        </a:p>
      </dgm:t>
    </dgm:pt>
    <dgm:pt modelId="{7E378129-DE90-46A5-A621-6CFA60EA0466}" type="pres">
      <dgm:prSet presAssocID="{B2481670-196B-4DF4-A0CF-01FC4E258017}" presName="linear" presStyleCnt="0">
        <dgm:presLayoutVars>
          <dgm:animLvl val="lvl"/>
          <dgm:resizeHandles val="exact"/>
        </dgm:presLayoutVars>
      </dgm:prSet>
      <dgm:spPr/>
    </dgm:pt>
    <dgm:pt modelId="{AF076F01-6A5B-4F26-9838-9520FBFDAFC0}" type="pres">
      <dgm:prSet presAssocID="{68282E20-22BA-4A71-98EF-084B2B1F06A1}" presName="parentText" presStyleLbl="node1" presStyleIdx="0" presStyleCnt="4">
        <dgm:presLayoutVars>
          <dgm:chMax val="0"/>
          <dgm:bulletEnabled val="1"/>
        </dgm:presLayoutVars>
      </dgm:prSet>
      <dgm:spPr/>
    </dgm:pt>
    <dgm:pt modelId="{8511E347-86B5-4329-9A12-A4C8C98BCF4C}" type="pres">
      <dgm:prSet presAssocID="{16F41433-4153-46D3-ACFB-2DE1610BC1CF}" presName="spacer" presStyleCnt="0"/>
      <dgm:spPr/>
    </dgm:pt>
    <dgm:pt modelId="{2CAA14D4-81D6-4087-A67E-CFC479EEA3DC}" type="pres">
      <dgm:prSet presAssocID="{F19F6A53-E7CE-4946-919E-53313CD92FCB}" presName="parentText" presStyleLbl="node1" presStyleIdx="1" presStyleCnt="4">
        <dgm:presLayoutVars>
          <dgm:chMax val="0"/>
          <dgm:bulletEnabled val="1"/>
        </dgm:presLayoutVars>
      </dgm:prSet>
      <dgm:spPr/>
    </dgm:pt>
    <dgm:pt modelId="{DA53368A-212B-4D7E-85A3-FDD8FB088B3A}" type="pres">
      <dgm:prSet presAssocID="{68EBB49E-138B-4EED-B9F4-58468283BA55}" presName="spacer" presStyleCnt="0"/>
      <dgm:spPr/>
    </dgm:pt>
    <dgm:pt modelId="{19192F36-1D42-49E1-8B86-0A01940A1545}" type="pres">
      <dgm:prSet presAssocID="{83C797F5-8B82-47E3-9EA9-8CA0B41AE08A}" presName="parentText" presStyleLbl="node1" presStyleIdx="2" presStyleCnt="4">
        <dgm:presLayoutVars>
          <dgm:chMax val="0"/>
          <dgm:bulletEnabled val="1"/>
        </dgm:presLayoutVars>
      </dgm:prSet>
      <dgm:spPr/>
    </dgm:pt>
    <dgm:pt modelId="{E0EA381F-FB66-49F7-86D0-C691308078B8}" type="pres">
      <dgm:prSet presAssocID="{D8B6DC3F-013D-4362-873B-F6C05DE7979C}" presName="spacer" presStyleCnt="0"/>
      <dgm:spPr/>
    </dgm:pt>
    <dgm:pt modelId="{CEA1C3CF-F66F-46CD-9DCA-AE2DB69CF93C}" type="pres">
      <dgm:prSet presAssocID="{72DCAB7D-EE8E-4A2A-AB8D-99EF2450FF87}" presName="parentText" presStyleLbl="node1" presStyleIdx="3" presStyleCnt="4">
        <dgm:presLayoutVars>
          <dgm:chMax val="0"/>
          <dgm:bulletEnabled val="1"/>
        </dgm:presLayoutVars>
      </dgm:prSet>
      <dgm:spPr/>
    </dgm:pt>
  </dgm:ptLst>
  <dgm:cxnLst>
    <dgm:cxn modelId="{4180D618-75D4-4EB2-AE4A-A70793341FAE}" type="presOf" srcId="{83C797F5-8B82-47E3-9EA9-8CA0B41AE08A}" destId="{19192F36-1D42-49E1-8B86-0A01940A1545}" srcOrd="0" destOrd="0" presId="urn:microsoft.com/office/officeart/2005/8/layout/vList2"/>
    <dgm:cxn modelId="{F9E6F619-029A-4AB3-9108-703CF8B2DADF}" srcId="{B2481670-196B-4DF4-A0CF-01FC4E258017}" destId="{83C797F5-8B82-47E3-9EA9-8CA0B41AE08A}" srcOrd="2" destOrd="0" parTransId="{141E8AFF-F945-4E0B-8D65-9414460F5E53}" sibTransId="{D8B6DC3F-013D-4362-873B-F6C05DE7979C}"/>
    <dgm:cxn modelId="{867F4729-0AF3-481A-A1C4-67A14E008307}" type="presOf" srcId="{F19F6A53-E7CE-4946-919E-53313CD92FCB}" destId="{2CAA14D4-81D6-4087-A67E-CFC479EEA3DC}" srcOrd="0" destOrd="0" presId="urn:microsoft.com/office/officeart/2005/8/layout/vList2"/>
    <dgm:cxn modelId="{DB91393B-A75F-4FF2-A7F4-1E03601CCFA7}" srcId="{B2481670-196B-4DF4-A0CF-01FC4E258017}" destId="{F19F6A53-E7CE-4946-919E-53313CD92FCB}" srcOrd="1" destOrd="0" parTransId="{13B56167-606A-4F79-8DCF-B7581DF96BF5}" sibTransId="{68EBB49E-138B-4EED-B9F4-58468283BA55}"/>
    <dgm:cxn modelId="{B461AD65-5760-410A-83D6-12F6B512BFF6}" srcId="{B2481670-196B-4DF4-A0CF-01FC4E258017}" destId="{72DCAB7D-EE8E-4A2A-AB8D-99EF2450FF87}" srcOrd="3" destOrd="0" parTransId="{C49588D8-12AB-48D6-AC77-0E1C8A346F28}" sibTransId="{256C9B42-109F-43C8-82A8-041BF7E342A6}"/>
    <dgm:cxn modelId="{F4766384-3E45-4E9F-AF41-CAB9F9D1F390}" srcId="{B2481670-196B-4DF4-A0CF-01FC4E258017}" destId="{68282E20-22BA-4A71-98EF-084B2B1F06A1}" srcOrd="0" destOrd="0" parTransId="{4BBBDDE5-F7B7-4521-9088-93D3F8C6FED0}" sibTransId="{16F41433-4153-46D3-ACFB-2DE1610BC1CF}"/>
    <dgm:cxn modelId="{ED6BFC87-3C80-4B51-BF89-E54176314028}" type="presOf" srcId="{72DCAB7D-EE8E-4A2A-AB8D-99EF2450FF87}" destId="{CEA1C3CF-F66F-46CD-9DCA-AE2DB69CF93C}" srcOrd="0" destOrd="0" presId="urn:microsoft.com/office/officeart/2005/8/layout/vList2"/>
    <dgm:cxn modelId="{2931A7D1-5497-49A9-A747-191565AA274E}" type="presOf" srcId="{B2481670-196B-4DF4-A0CF-01FC4E258017}" destId="{7E378129-DE90-46A5-A621-6CFA60EA0466}" srcOrd="0" destOrd="0" presId="urn:microsoft.com/office/officeart/2005/8/layout/vList2"/>
    <dgm:cxn modelId="{E376A3F2-A690-4ADC-8F28-D2F9F79DFB51}" type="presOf" srcId="{68282E20-22BA-4A71-98EF-084B2B1F06A1}" destId="{AF076F01-6A5B-4F26-9838-9520FBFDAFC0}" srcOrd="0" destOrd="0" presId="urn:microsoft.com/office/officeart/2005/8/layout/vList2"/>
    <dgm:cxn modelId="{6BD7EEE5-F60D-4597-B986-44DD7DBAB2F1}" type="presParOf" srcId="{7E378129-DE90-46A5-A621-6CFA60EA0466}" destId="{AF076F01-6A5B-4F26-9838-9520FBFDAFC0}" srcOrd="0" destOrd="0" presId="urn:microsoft.com/office/officeart/2005/8/layout/vList2"/>
    <dgm:cxn modelId="{41BE419E-1EE6-4E4D-88B0-C29308B114FF}" type="presParOf" srcId="{7E378129-DE90-46A5-A621-6CFA60EA0466}" destId="{8511E347-86B5-4329-9A12-A4C8C98BCF4C}" srcOrd="1" destOrd="0" presId="urn:microsoft.com/office/officeart/2005/8/layout/vList2"/>
    <dgm:cxn modelId="{0BB64E45-26B9-4DE3-A263-C71528B71F19}" type="presParOf" srcId="{7E378129-DE90-46A5-A621-6CFA60EA0466}" destId="{2CAA14D4-81D6-4087-A67E-CFC479EEA3DC}" srcOrd="2" destOrd="0" presId="urn:microsoft.com/office/officeart/2005/8/layout/vList2"/>
    <dgm:cxn modelId="{3C088C95-6565-43B4-A0CF-B08D64AA945E}" type="presParOf" srcId="{7E378129-DE90-46A5-A621-6CFA60EA0466}" destId="{DA53368A-212B-4D7E-85A3-FDD8FB088B3A}" srcOrd="3" destOrd="0" presId="urn:microsoft.com/office/officeart/2005/8/layout/vList2"/>
    <dgm:cxn modelId="{9B472E5B-1C32-4F9E-8DC9-DB872ADB8D2A}" type="presParOf" srcId="{7E378129-DE90-46A5-A621-6CFA60EA0466}" destId="{19192F36-1D42-49E1-8B86-0A01940A1545}" srcOrd="4" destOrd="0" presId="urn:microsoft.com/office/officeart/2005/8/layout/vList2"/>
    <dgm:cxn modelId="{E4EE01B3-7C57-49C1-882B-8E0354195A93}" type="presParOf" srcId="{7E378129-DE90-46A5-A621-6CFA60EA0466}" destId="{E0EA381F-FB66-49F7-86D0-C691308078B8}" srcOrd="5" destOrd="0" presId="urn:microsoft.com/office/officeart/2005/8/layout/vList2"/>
    <dgm:cxn modelId="{FE04B2C5-4A4B-4BA2-BFF6-98E30A59DFBA}" type="presParOf" srcId="{7E378129-DE90-46A5-A621-6CFA60EA0466}" destId="{CEA1C3CF-F66F-46CD-9DCA-AE2DB69CF93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4DE067-099E-4031-AE65-3FAF4178FB6C}">
      <dsp:nvSpPr>
        <dsp:cNvPr id="0" name=""/>
        <dsp:cNvSpPr/>
      </dsp:nvSpPr>
      <dsp:spPr>
        <a:xfrm>
          <a:off x="0" y="990794"/>
          <a:ext cx="6253721" cy="46683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K-NN Algoritması</a:t>
          </a:r>
          <a:endParaRPr lang="en-US" sz="1900" kern="1200"/>
        </a:p>
      </dsp:txBody>
      <dsp:txXfrm>
        <a:off x="22789" y="1013583"/>
        <a:ext cx="6208143" cy="421252"/>
      </dsp:txXfrm>
    </dsp:sp>
    <dsp:sp modelId="{31768CB5-7E35-41F4-99EF-72D70C883CE7}">
      <dsp:nvSpPr>
        <dsp:cNvPr id="0" name=""/>
        <dsp:cNvSpPr/>
      </dsp:nvSpPr>
      <dsp:spPr>
        <a:xfrm>
          <a:off x="0" y="1512344"/>
          <a:ext cx="6253721" cy="466830"/>
        </a:xfrm>
        <a:prstGeom prst="roundRect">
          <a:avLst/>
        </a:prstGeom>
        <a:solidFill>
          <a:schemeClr val="accent5">
            <a:hueOff val="-2430430"/>
            <a:satOff val="-165"/>
            <a:lumOff val="39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Karar Ağaçları (Decision Trees)</a:t>
          </a:r>
          <a:endParaRPr lang="en-US" sz="1900" kern="1200"/>
        </a:p>
      </dsp:txBody>
      <dsp:txXfrm>
        <a:off x="22789" y="1535133"/>
        <a:ext cx="6208143" cy="421252"/>
      </dsp:txXfrm>
    </dsp:sp>
    <dsp:sp modelId="{60E5C997-0FE1-4B3B-A93A-C9F551D2D8D9}">
      <dsp:nvSpPr>
        <dsp:cNvPr id="0" name=""/>
        <dsp:cNvSpPr/>
      </dsp:nvSpPr>
      <dsp:spPr>
        <a:xfrm>
          <a:off x="0" y="2033894"/>
          <a:ext cx="6253721" cy="466830"/>
        </a:xfrm>
        <a:prstGeom prst="roundRect">
          <a:avLst/>
        </a:prstGeom>
        <a:solidFill>
          <a:schemeClr val="accent5">
            <a:hueOff val="-4860860"/>
            <a:satOff val="-330"/>
            <a:lumOff val="78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Bayes Sınıflandırma Yöntemi</a:t>
          </a:r>
          <a:endParaRPr lang="en-US" sz="1900" kern="1200"/>
        </a:p>
      </dsp:txBody>
      <dsp:txXfrm>
        <a:off x="22789" y="2056683"/>
        <a:ext cx="6208143" cy="421252"/>
      </dsp:txXfrm>
    </dsp:sp>
    <dsp:sp modelId="{B770DF33-FF6D-4C22-8A24-5949F90CE6E7}">
      <dsp:nvSpPr>
        <dsp:cNvPr id="0" name=""/>
        <dsp:cNvSpPr/>
      </dsp:nvSpPr>
      <dsp:spPr>
        <a:xfrm>
          <a:off x="0" y="2555444"/>
          <a:ext cx="6253721" cy="466830"/>
        </a:xfrm>
        <a:prstGeom prst="roundRect">
          <a:avLst/>
        </a:prstGeom>
        <a:solidFill>
          <a:schemeClr val="accent5">
            <a:hueOff val="-7291290"/>
            <a:satOff val="-496"/>
            <a:lumOff val="11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Kural Tabanlı Sınıflandırmalar (Rule-Based Classification)</a:t>
          </a:r>
          <a:endParaRPr lang="en-US" sz="1900" kern="1200"/>
        </a:p>
      </dsp:txBody>
      <dsp:txXfrm>
        <a:off x="22789" y="2578233"/>
        <a:ext cx="6208143" cy="421252"/>
      </dsp:txXfrm>
    </dsp:sp>
    <dsp:sp modelId="{D1498FA7-C2E4-4337-A367-9175CED0C7EE}">
      <dsp:nvSpPr>
        <dsp:cNvPr id="0" name=""/>
        <dsp:cNvSpPr/>
      </dsp:nvSpPr>
      <dsp:spPr>
        <a:xfrm>
          <a:off x="0" y="3076995"/>
          <a:ext cx="6253721" cy="466830"/>
        </a:xfrm>
        <a:prstGeom prst="roundRect">
          <a:avLst/>
        </a:prstGeom>
        <a:solidFill>
          <a:schemeClr val="accent5">
            <a:hueOff val="-9721720"/>
            <a:satOff val="-661"/>
            <a:lumOff val="15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Doğru Modelin Seçilmesi</a:t>
          </a:r>
          <a:endParaRPr lang="en-US" sz="1900" kern="1200"/>
        </a:p>
      </dsp:txBody>
      <dsp:txXfrm>
        <a:off x="22789" y="3099784"/>
        <a:ext cx="6208143" cy="421252"/>
      </dsp:txXfrm>
    </dsp:sp>
    <dsp:sp modelId="{431B74CE-8B38-4FF2-AF14-BF880C66AC0D}">
      <dsp:nvSpPr>
        <dsp:cNvPr id="0" name=""/>
        <dsp:cNvSpPr/>
      </dsp:nvSpPr>
      <dsp:spPr>
        <a:xfrm>
          <a:off x="0" y="3598545"/>
          <a:ext cx="6253721" cy="46683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Başarıyı arttıran bazı yöntemler (Ensemble Techniques)</a:t>
          </a:r>
          <a:endParaRPr lang="en-US" sz="1900" kern="1200"/>
        </a:p>
      </dsp:txBody>
      <dsp:txXfrm>
        <a:off x="22789" y="3621334"/>
        <a:ext cx="6208143" cy="4212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076F01-6A5B-4F26-9838-9520FBFDAFC0}">
      <dsp:nvSpPr>
        <dsp:cNvPr id="0" name=""/>
        <dsp:cNvSpPr/>
      </dsp:nvSpPr>
      <dsp:spPr>
        <a:xfrm>
          <a:off x="0" y="33439"/>
          <a:ext cx="6666833" cy="12776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tr-TR" sz="3200" kern="1200" dirty="0"/>
            <a:t>Kredi onayı</a:t>
          </a:r>
          <a:endParaRPr lang="en-US" sz="3200" kern="1200" dirty="0"/>
        </a:p>
      </dsp:txBody>
      <dsp:txXfrm>
        <a:off x="62369" y="95808"/>
        <a:ext cx="6542095" cy="1152902"/>
      </dsp:txXfrm>
    </dsp:sp>
    <dsp:sp modelId="{2CAA14D4-81D6-4087-A67E-CFC479EEA3DC}">
      <dsp:nvSpPr>
        <dsp:cNvPr id="0" name=""/>
        <dsp:cNvSpPr/>
      </dsp:nvSpPr>
      <dsp:spPr>
        <a:xfrm>
          <a:off x="0" y="1403239"/>
          <a:ext cx="6666833" cy="1277640"/>
        </a:xfrm>
        <a:prstGeom prst="roundRect">
          <a:avLst/>
        </a:prstGeom>
        <a:gradFill rotWithShape="0">
          <a:gsLst>
            <a:gs pos="0">
              <a:schemeClr val="accent5">
                <a:hueOff val="-4050717"/>
                <a:satOff val="-275"/>
                <a:lumOff val="654"/>
                <a:alphaOff val="0"/>
                <a:satMod val="103000"/>
                <a:lumMod val="102000"/>
                <a:tint val="94000"/>
              </a:schemeClr>
            </a:gs>
            <a:gs pos="50000">
              <a:schemeClr val="accent5">
                <a:hueOff val="-4050717"/>
                <a:satOff val="-275"/>
                <a:lumOff val="654"/>
                <a:alphaOff val="0"/>
                <a:satMod val="110000"/>
                <a:lumMod val="100000"/>
                <a:shade val="100000"/>
              </a:schemeClr>
            </a:gs>
            <a:gs pos="100000">
              <a:schemeClr val="accent5">
                <a:hueOff val="-4050717"/>
                <a:satOff val="-275"/>
                <a:lumOff val="65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tr-TR" sz="3200" kern="1200" dirty="0"/>
            <a:t>Tıbbi tanı: Tümör kanserli mi iyi huylu mu?</a:t>
          </a:r>
          <a:endParaRPr lang="en-US" sz="3200" kern="1200" dirty="0"/>
        </a:p>
      </dsp:txBody>
      <dsp:txXfrm>
        <a:off x="62369" y="1465608"/>
        <a:ext cx="6542095" cy="1152902"/>
      </dsp:txXfrm>
    </dsp:sp>
    <dsp:sp modelId="{19192F36-1D42-49E1-8B86-0A01940A1545}">
      <dsp:nvSpPr>
        <dsp:cNvPr id="0" name=""/>
        <dsp:cNvSpPr/>
      </dsp:nvSpPr>
      <dsp:spPr>
        <a:xfrm>
          <a:off x="0" y="2773040"/>
          <a:ext cx="6666833" cy="1277640"/>
        </a:xfrm>
        <a:prstGeom prst="roundRect">
          <a:avLst/>
        </a:prstGeom>
        <a:gradFill rotWithShape="0">
          <a:gsLst>
            <a:gs pos="0">
              <a:schemeClr val="accent5">
                <a:hueOff val="-8101434"/>
                <a:satOff val="-551"/>
                <a:lumOff val="1307"/>
                <a:alphaOff val="0"/>
                <a:satMod val="103000"/>
                <a:lumMod val="102000"/>
                <a:tint val="94000"/>
              </a:schemeClr>
            </a:gs>
            <a:gs pos="50000">
              <a:schemeClr val="accent5">
                <a:hueOff val="-8101434"/>
                <a:satOff val="-551"/>
                <a:lumOff val="1307"/>
                <a:alphaOff val="0"/>
                <a:satMod val="110000"/>
                <a:lumMod val="100000"/>
                <a:shade val="100000"/>
              </a:schemeClr>
            </a:gs>
            <a:gs pos="100000">
              <a:schemeClr val="accent5">
                <a:hueOff val="-8101434"/>
                <a:satOff val="-551"/>
                <a:lumOff val="13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tr-TR" sz="3200" kern="1200" dirty="0"/>
            <a:t>Dolandırıcılık tespiti: Bir işlem dolandırıcılık içeriyorsa</a:t>
          </a:r>
          <a:endParaRPr lang="en-US" sz="3200" kern="1200" dirty="0"/>
        </a:p>
      </dsp:txBody>
      <dsp:txXfrm>
        <a:off x="62369" y="2835409"/>
        <a:ext cx="6542095" cy="1152902"/>
      </dsp:txXfrm>
    </dsp:sp>
    <dsp:sp modelId="{CEA1C3CF-F66F-46CD-9DCA-AE2DB69CF93C}">
      <dsp:nvSpPr>
        <dsp:cNvPr id="0" name=""/>
        <dsp:cNvSpPr/>
      </dsp:nvSpPr>
      <dsp:spPr>
        <a:xfrm>
          <a:off x="0" y="4142840"/>
          <a:ext cx="6666833" cy="127764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tr-TR" sz="3200" kern="1200" dirty="0"/>
            <a:t>Web sayfası kategorizasyonu: hangi kategoridir</a:t>
          </a:r>
          <a:endParaRPr lang="en-US" sz="3200" kern="1200" dirty="0"/>
        </a:p>
      </dsp:txBody>
      <dsp:txXfrm>
        <a:off x="62369" y="4205209"/>
        <a:ext cx="6542095" cy="11529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727E18-6B1B-306D-506C-AEC4ED1DA3B3}"/>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3024C269-E6B9-480F-0E53-A19B760DCA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01495CA0-6077-280D-F2DC-B667351C7AB7}"/>
              </a:ext>
            </a:extLst>
          </p:cNvPr>
          <p:cNvSpPr>
            <a:spLocks noGrp="1"/>
          </p:cNvSpPr>
          <p:nvPr>
            <p:ph type="dt" sz="half" idx="10"/>
          </p:nvPr>
        </p:nvSpPr>
        <p:spPr/>
        <p:txBody>
          <a:bodyPr/>
          <a:lstStyle/>
          <a:p>
            <a:fld id="{48A87A34-81AB-432B-8DAE-1953F412C126}" type="datetimeFigureOut">
              <a:rPr lang="en-US" smtClean="0"/>
              <a:t>5/22/2025</a:t>
            </a:fld>
            <a:endParaRPr lang="en-US" dirty="0"/>
          </a:p>
        </p:txBody>
      </p:sp>
      <p:sp>
        <p:nvSpPr>
          <p:cNvPr id="5" name="Alt Bilgi Yer Tutucusu 4">
            <a:extLst>
              <a:ext uri="{FF2B5EF4-FFF2-40B4-BE49-F238E27FC236}">
                <a16:creationId xmlns:a16="http://schemas.microsoft.com/office/drawing/2014/main" id="{529A9EF2-998F-4E58-4956-FAED742A1E60}"/>
              </a:ext>
            </a:extLst>
          </p:cNvPr>
          <p:cNvSpPr>
            <a:spLocks noGrp="1"/>
          </p:cNvSpPr>
          <p:nvPr>
            <p:ph type="ftr" sz="quarter" idx="11"/>
          </p:nvPr>
        </p:nvSpPr>
        <p:spPr/>
        <p:txBody>
          <a:bodyPr/>
          <a:lstStyle/>
          <a:p>
            <a:endParaRPr lang="en-US" dirty="0"/>
          </a:p>
        </p:txBody>
      </p:sp>
      <p:sp>
        <p:nvSpPr>
          <p:cNvPr id="6" name="Slayt Numarası Yer Tutucusu 5">
            <a:extLst>
              <a:ext uri="{FF2B5EF4-FFF2-40B4-BE49-F238E27FC236}">
                <a16:creationId xmlns:a16="http://schemas.microsoft.com/office/drawing/2014/main" id="{BBFB33AA-7944-1EFA-1FD6-DC11100FB5E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8555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D521B5-F199-51AE-9C9D-4CDC71C1ECB9}"/>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AD4C404B-147F-3B86-50DC-6F746267B1A5}"/>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EE2D9E4-BEE5-DB05-3E79-7C2277172F82}"/>
              </a:ext>
            </a:extLst>
          </p:cNvPr>
          <p:cNvSpPr>
            <a:spLocks noGrp="1"/>
          </p:cNvSpPr>
          <p:nvPr>
            <p:ph type="dt" sz="half" idx="10"/>
          </p:nvPr>
        </p:nvSpPr>
        <p:spPr/>
        <p:txBody>
          <a:bodyPr/>
          <a:lstStyle/>
          <a:p>
            <a:fld id="{48A87A34-81AB-432B-8DAE-1953F412C126}" type="datetimeFigureOut">
              <a:rPr lang="en-US" smtClean="0"/>
              <a:t>5/22/2025</a:t>
            </a:fld>
            <a:endParaRPr lang="en-US" dirty="0"/>
          </a:p>
        </p:txBody>
      </p:sp>
      <p:sp>
        <p:nvSpPr>
          <p:cNvPr id="5" name="Alt Bilgi Yer Tutucusu 4">
            <a:extLst>
              <a:ext uri="{FF2B5EF4-FFF2-40B4-BE49-F238E27FC236}">
                <a16:creationId xmlns:a16="http://schemas.microsoft.com/office/drawing/2014/main" id="{37C518CD-644E-B2FB-4AC1-611B9F01FE04}"/>
              </a:ext>
            </a:extLst>
          </p:cNvPr>
          <p:cNvSpPr>
            <a:spLocks noGrp="1"/>
          </p:cNvSpPr>
          <p:nvPr>
            <p:ph type="ftr" sz="quarter" idx="11"/>
          </p:nvPr>
        </p:nvSpPr>
        <p:spPr/>
        <p:txBody>
          <a:bodyPr/>
          <a:lstStyle/>
          <a:p>
            <a:endParaRPr lang="en-US" dirty="0"/>
          </a:p>
        </p:txBody>
      </p:sp>
      <p:sp>
        <p:nvSpPr>
          <p:cNvPr id="6" name="Slayt Numarası Yer Tutucusu 5">
            <a:extLst>
              <a:ext uri="{FF2B5EF4-FFF2-40B4-BE49-F238E27FC236}">
                <a16:creationId xmlns:a16="http://schemas.microsoft.com/office/drawing/2014/main" id="{FCB7476E-1D58-AAEA-C5E4-D6545167A9A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89126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6B175B8A-4884-A5F0-291F-63A2BAE65FE0}"/>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1CF33C65-5C61-34FD-1EC0-18B0730CC081}"/>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6646D19-9B7F-CD58-AFED-04AD0D1A14A9}"/>
              </a:ext>
            </a:extLst>
          </p:cNvPr>
          <p:cNvSpPr>
            <a:spLocks noGrp="1"/>
          </p:cNvSpPr>
          <p:nvPr>
            <p:ph type="dt" sz="half" idx="10"/>
          </p:nvPr>
        </p:nvSpPr>
        <p:spPr/>
        <p:txBody>
          <a:bodyPr/>
          <a:lstStyle/>
          <a:p>
            <a:fld id="{48A87A34-81AB-432B-8DAE-1953F412C126}" type="datetimeFigureOut">
              <a:rPr lang="en-US" smtClean="0"/>
              <a:t>5/22/2025</a:t>
            </a:fld>
            <a:endParaRPr lang="en-US" dirty="0"/>
          </a:p>
        </p:txBody>
      </p:sp>
      <p:sp>
        <p:nvSpPr>
          <p:cNvPr id="5" name="Alt Bilgi Yer Tutucusu 4">
            <a:extLst>
              <a:ext uri="{FF2B5EF4-FFF2-40B4-BE49-F238E27FC236}">
                <a16:creationId xmlns:a16="http://schemas.microsoft.com/office/drawing/2014/main" id="{C05F82FB-992B-583E-094D-B9834D504C50}"/>
              </a:ext>
            </a:extLst>
          </p:cNvPr>
          <p:cNvSpPr>
            <a:spLocks noGrp="1"/>
          </p:cNvSpPr>
          <p:nvPr>
            <p:ph type="ftr" sz="quarter" idx="11"/>
          </p:nvPr>
        </p:nvSpPr>
        <p:spPr/>
        <p:txBody>
          <a:bodyPr/>
          <a:lstStyle/>
          <a:p>
            <a:endParaRPr lang="en-US" dirty="0"/>
          </a:p>
        </p:txBody>
      </p:sp>
      <p:sp>
        <p:nvSpPr>
          <p:cNvPr id="6" name="Slayt Numarası Yer Tutucusu 5">
            <a:extLst>
              <a:ext uri="{FF2B5EF4-FFF2-40B4-BE49-F238E27FC236}">
                <a16:creationId xmlns:a16="http://schemas.microsoft.com/office/drawing/2014/main" id="{C303FC03-5D00-DDB7-C1D3-2FF37C1E0B3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97638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642357F-9E17-F2C6-33E5-E13A37AD9E25}"/>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65C73F3-197D-EAE6-6091-D126DEAC5351}"/>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F1C1EC3D-E024-E426-268F-AFBAF95656E7}"/>
              </a:ext>
            </a:extLst>
          </p:cNvPr>
          <p:cNvSpPr>
            <a:spLocks noGrp="1"/>
          </p:cNvSpPr>
          <p:nvPr>
            <p:ph type="dt" sz="half" idx="10"/>
          </p:nvPr>
        </p:nvSpPr>
        <p:spPr/>
        <p:txBody>
          <a:bodyPr/>
          <a:lstStyle/>
          <a:p>
            <a:fld id="{48A87A34-81AB-432B-8DAE-1953F412C126}" type="datetimeFigureOut">
              <a:rPr lang="en-US" smtClean="0"/>
              <a:t>5/22/2025</a:t>
            </a:fld>
            <a:endParaRPr lang="en-US" dirty="0"/>
          </a:p>
        </p:txBody>
      </p:sp>
      <p:sp>
        <p:nvSpPr>
          <p:cNvPr id="5" name="Alt Bilgi Yer Tutucusu 4">
            <a:extLst>
              <a:ext uri="{FF2B5EF4-FFF2-40B4-BE49-F238E27FC236}">
                <a16:creationId xmlns:a16="http://schemas.microsoft.com/office/drawing/2014/main" id="{66990513-982E-5358-32FC-C20F5E7F2E43}"/>
              </a:ext>
            </a:extLst>
          </p:cNvPr>
          <p:cNvSpPr>
            <a:spLocks noGrp="1"/>
          </p:cNvSpPr>
          <p:nvPr>
            <p:ph type="ftr" sz="quarter" idx="11"/>
          </p:nvPr>
        </p:nvSpPr>
        <p:spPr/>
        <p:txBody>
          <a:bodyPr/>
          <a:lstStyle/>
          <a:p>
            <a:endParaRPr lang="en-US" dirty="0"/>
          </a:p>
        </p:txBody>
      </p:sp>
      <p:sp>
        <p:nvSpPr>
          <p:cNvPr id="6" name="Slayt Numarası Yer Tutucusu 5">
            <a:extLst>
              <a:ext uri="{FF2B5EF4-FFF2-40B4-BE49-F238E27FC236}">
                <a16:creationId xmlns:a16="http://schemas.microsoft.com/office/drawing/2014/main" id="{A015A3E6-AA5E-3951-E75F-4677F7D2874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92777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13F6B74-ABFC-D800-25C8-343FF4E5E42E}"/>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2EDED421-DC73-DF35-95A9-3DEFA70486C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F64E4999-3D9B-A3C7-D116-86C5E0C6AFE1}"/>
              </a:ext>
            </a:extLst>
          </p:cNvPr>
          <p:cNvSpPr>
            <a:spLocks noGrp="1"/>
          </p:cNvSpPr>
          <p:nvPr>
            <p:ph type="dt" sz="half" idx="10"/>
          </p:nvPr>
        </p:nvSpPr>
        <p:spPr/>
        <p:txBody>
          <a:bodyPr/>
          <a:lstStyle/>
          <a:p>
            <a:fld id="{48A87A34-81AB-432B-8DAE-1953F412C126}" type="datetimeFigureOut">
              <a:rPr lang="en-US" smtClean="0"/>
              <a:t>5/22/2025</a:t>
            </a:fld>
            <a:endParaRPr lang="en-US" dirty="0"/>
          </a:p>
        </p:txBody>
      </p:sp>
      <p:sp>
        <p:nvSpPr>
          <p:cNvPr id="5" name="Alt Bilgi Yer Tutucusu 4">
            <a:extLst>
              <a:ext uri="{FF2B5EF4-FFF2-40B4-BE49-F238E27FC236}">
                <a16:creationId xmlns:a16="http://schemas.microsoft.com/office/drawing/2014/main" id="{CD0DAAC4-1B5E-7E80-439F-EC8B809F178D}"/>
              </a:ext>
            </a:extLst>
          </p:cNvPr>
          <p:cNvSpPr>
            <a:spLocks noGrp="1"/>
          </p:cNvSpPr>
          <p:nvPr>
            <p:ph type="ftr" sz="quarter" idx="11"/>
          </p:nvPr>
        </p:nvSpPr>
        <p:spPr/>
        <p:txBody>
          <a:bodyPr/>
          <a:lstStyle/>
          <a:p>
            <a:endParaRPr lang="en-US" dirty="0"/>
          </a:p>
        </p:txBody>
      </p:sp>
      <p:sp>
        <p:nvSpPr>
          <p:cNvPr id="6" name="Slayt Numarası Yer Tutucusu 5">
            <a:extLst>
              <a:ext uri="{FF2B5EF4-FFF2-40B4-BE49-F238E27FC236}">
                <a16:creationId xmlns:a16="http://schemas.microsoft.com/office/drawing/2014/main" id="{7E0CE53E-5313-48CF-D9B0-3D2DA1FE3AE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34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190BF17-DAAF-1429-9B08-A292F40903E0}"/>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1F752E06-F9C3-C462-8B06-D5656311E6B0}"/>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BCDF3357-82EA-E744-89CC-1725B1C4832D}"/>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EEA9E810-C33B-95DE-A07D-0986541F3FDE}"/>
              </a:ext>
            </a:extLst>
          </p:cNvPr>
          <p:cNvSpPr>
            <a:spLocks noGrp="1"/>
          </p:cNvSpPr>
          <p:nvPr>
            <p:ph type="dt" sz="half" idx="10"/>
          </p:nvPr>
        </p:nvSpPr>
        <p:spPr/>
        <p:txBody>
          <a:bodyPr/>
          <a:lstStyle/>
          <a:p>
            <a:fld id="{48A87A34-81AB-432B-8DAE-1953F412C126}" type="datetimeFigureOut">
              <a:rPr lang="en-US" smtClean="0"/>
              <a:t>5/22/2025</a:t>
            </a:fld>
            <a:endParaRPr lang="en-US" dirty="0"/>
          </a:p>
        </p:txBody>
      </p:sp>
      <p:sp>
        <p:nvSpPr>
          <p:cNvPr id="6" name="Alt Bilgi Yer Tutucusu 5">
            <a:extLst>
              <a:ext uri="{FF2B5EF4-FFF2-40B4-BE49-F238E27FC236}">
                <a16:creationId xmlns:a16="http://schemas.microsoft.com/office/drawing/2014/main" id="{D9DDED88-F654-0675-C69A-E6261797A3F4}"/>
              </a:ext>
            </a:extLst>
          </p:cNvPr>
          <p:cNvSpPr>
            <a:spLocks noGrp="1"/>
          </p:cNvSpPr>
          <p:nvPr>
            <p:ph type="ftr" sz="quarter" idx="11"/>
          </p:nvPr>
        </p:nvSpPr>
        <p:spPr/>
        <p:txBody>
          <a:bodyPr/>
          <a:lstStyle/>
          <a:p>
            <a:endParaRPr lang="en-US" dirty="0"/>
          </a:p>
        </p:txBody>
      </p:sp>
      <p:sp>
        <p:nvSpPr>
          <p:cNvPr id="7" name="Slayt Numarası Yer Tutucusu 6">
            <a:extLst>
              <a:ext uri="{FF2B5EF4-FFF2-40B4-BE49-F238E27FC236}">
                <a16:creationId xmlns:a16="http://schemas.microsoft.com/office/drawing/2014/main" id="{08425C8A-84D1-A8F7-5587-87641B7AD23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811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767F56A-7A11-3039-B01B-31E99E4EC8BC}"/>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F889CDC7-3986-479C-2C49-9B2CE4F96E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3E171993-333F-2518-11CE-7D401DAE5FDD}"/>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74833CFE-3530-EB87-0088-FD854006D4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D7F0D31D-B910-DE84-2400-62E29C8912DD}"/>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3211A24B-660A-0C07-C4DD-9115102F8B68}"/>
              </a:ext>
            </a:extLst>
          </p:cNvPr>
          <p:cNvSpPr>
            <a:spLocks noGrp="1"/>
          </p:cNvSpPr>
          <p:nvPr>
            <p:ph type="dt" sz="half" idx="10"/>
          </p:nvPr>
        </p:nvSpPr>
        <p:spPr/>
        <p:txBody>
          <a:bodyPr/>
          <a:lstStyle/>
          <a:p>
            <a:fld id="{48A87A34-81AB-432B-8DAE-1953F412C126}" type="datetimeFigureOut">
              <a:rPr lang="en-US" smtClean="0"/>
              <a:t>5/22/2025</a:t>
            </a:fld>
            <a:endParaRPr lang="en-US" dirty="0"/>
          </a:p>
        </p:txBody>
      </p:sp>
      <p:sp>
        <p:nvSpPr>
          <p:cNvPr id="8" name="Alt Bilgi Yer Tutucusu 7">
            <a:extLst>
              <a:ext uri="{FF2B5EF4-FFF2-40B4-BE49-F238E27FC236}">
                <a16:creationId xmlns:a16="http://schemas.microsoft.com/office/drawing/2014/main" id="{7C04969B-6209-75EE-B36D-290BEC24AC74}"/>
              </a:ext>
            </a:extLst>
          </p:cNvPr>
          <p:cNvSpPr>
            <a:spLocks noGrp="1"/>
          </p:cNvSpPr>
          <p:nvPr>
            <p:ph type="ftr" sz="quarter" idx="11"/>
          </p:nvPr>
        </p:nvSpPr>
        <p:spPr/>
        <p:txBody>
          <a:bodyPr/>
          <a:lstStyle/>
          <a:p>
            <a:endParaRPr lang="en-US" dirty="0"/>
          </a:p>
        </p:txBody>
      </p:sp>
      <p:sp>
        <p:nvSpPr>
          <p:cNvPr id="9" name="Slayt Numarası Yer Tutucusu 8">
            <a:extLst>
              <a:ext uri="{FF2B5EF4-FFF2-40B4-BE49-F238E27FC236}">
                <a16:creationId xmlns:a16="http://schemas.microsoft.com/office/drawing/2014/main" id="{6980BEE4-FE86-60B7-4FD2-3888944A3EC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4722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8FBF527-F41E-51BB-892F-5D6F92C943A3}"/>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E9F46220-0ADC-3004-5737-A9EE7D12B1B8}"/>
              </a:ext>
            </a:extLst>
          </p:cNvPr>
          <p:cNvSpPr>
            <a:spLocks noGrp="1"/>
          </p:cNvSpPr>
          <p:nvPr>
            <p:ph type="dt" sz="half" idx="10"/>
          </p:nvPr>
        </p:nvSpPr>
        <p:spPr/>
        <p:txBody>
          <a:bodyPr/>
          <a:lstStyle/>
          <a:p>
            <a:fld id="{48A87A34-81AB-432B-8DAE-1953F412C126}" type="datetimeFigureOut">
              <a:rPr lang="en-US" smtClean="0"/>
              <a:t>5/22/2025</a:t>
            </a:fld>
            <a:endParaRPr lang="en-US" dirty="0"/>
          </a:p>
        </p:txBody>
      </p:sp>
      <p:sp>
        <p:nvSpPr>
          <p:cNvPr id="4" name="Alt Bilgi Yer Tutucusu 3">
            <a:extLst>
              <a:ext uri="{FF2B5EF4-FFF2-40B4-BE49-F238E27FC236}">
                <a16:creationId xmlns:a16="http://schemas.microsoft.com/office/drawing/2014/main" id="{1C8F9F6F-3EAF-64C7-7A96-E171460CB2A9}"/>
              </a:ext>
            </a:extLst>
          </p:cNvPr>
          <p:cNvSpPr>
            <a:spLocks noGrp="1"/>
          </p:cNvSpPr>
          <p:nvPr>
            <p:ph type="ftr" sz="quarter" idx="11"/>
          </p:nvPr>
        </p:nvSpPr>
        <p:spPr/>
        <p:txBody>
          <a:bodyPr/>
          <a:lstStyle/>
          <a:p>
            <a:endParaRPr lang="en-US" dirty="0"/>
          </a:p>
        </p:txBody>
      </p:sp>
      <p:sp>
        <p:nvSpPr>
          <p:cNvPr id="5" name="Slayt Numarası Yer Tutucusu 4">
            <a:extLst>
              <a:ext uri="{FF2B5EF4-FFF2-40B4-BE49-F238E27FC236}">
                <a16:creationId xmlns:a16="http://schemas.microsoft.com/office/drawing/2014/main" id="{9DA119EC-B8A0-EABA-E565-1DEBF8169F8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50273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01BB8A57-9BA6-5F2F-170C-99220C244B74}"/>
              </a:ext>
            </a:extLst>
          </p:cNvPr>
          <p:cNvSpPr>
            <a:spLocks noGrp="1"/>
          </p:cNvSpPr>
          <p:nvPr>
            <p:ph type="dt" sz="half" idx="10"/>
          </p:nvPr>
        </p:nvSpPr>
        <p:spPr/>
        <p:txBody>
          <a:bodyPr/>
          <a:lstStyle/>
          <a:p>
            <a:fld id="{48A87A34-81AB-432B-8DAE-1953F412C126}" type="datetimeFigureOut">
              <a:rPr lang="en-US" smtClean="0"/>
              <a:t>5/22/2025</a:t>
            </a:fld>
            <a:endParaRPr lang="en-US" dirty="0"/>
          </a:p>
        </p:txBody>
      </p:sp>
      <p:sp>
        <p:nvSpPr>
          <p:cNvPr id="3" name="Alt Bilgi Yer Tutucusu 2">
            <a:extLst>
              <a:ext uri="{FF2B5EF4-FFF2-40B4-BE49-F238E27FC236}">
                <a16:creationId xmlns:a16="http://schemas.microsoft.com/office/drawing/2014/main" id="{EC58951D-51FA-35BD-D75C-1B9E08B6D4CD}"/>
              </a:ext>
            </a:extLst>
          </p:cNvPr>
          <p:cNvSpPr>
            <a:spLocks noGrp="1"/>
          </p:cNvSpPr>
          <p:nvPr>
            <p:ph type="ftr" sz="quarter" idx="11"/>
          </p:nvPr>
        </p:nvSpPr>
        <p:spPr/>
        <p:txBody>
          <a:bodyPr/>
          <a:lstStyle/>
          <a:p>
            <a:endParaRPr lang="en-US" dirty="0"/>
          </a:p>
        </p:txBody>
      </p:sp>
      <p:sp>
        <p:nvSpPr>
          <p:cNvPr id="4" name="Slayt Numarası Yer Tutucusu 3">
            <a:extLst>
              <a:ext uri="{FF2B5EF4-FFF2-40B4-BE49-F238E27FC236}">
                <a16:creationId xmlns:a16="http://schemas.microsoft.com/office/drawing/2014/main" id="{ADCA5733-678E-84E8-01B3-33612705EC0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4868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E6FE23-5EE6-89DD-E387-1DC645CF6BBD}"/>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C8A4B803-50E2-23A1-8903-AEA0A3DB32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C2D70654-1D70-99C8-04EA-B62A2CA71B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9CFEE24-9036-CD88-EA05-C0C9E8330071}"/>
              </a:ext>
            </a:extLst>
          </p:cNvPr>
          <p:cNvSpPr>
            <a:spLocks noGrp="1"/>
          </p:cNvSpPr>
          <p:nvPr>
            <p:ph type="dt" sz="half" idx="10"/>
          </p:nvPr>
        </p:nvSpPr>
        <p:spPr/>
        <p:txBody>
          <a:bodyPr/>
          <a:lstStyle/>
          <a:p>
            <a:fld id="{48A87A34-81AB-432B-8DAE-1953F412C126}" type="datetimeFigureOut">
              <a:rPr lang="en-US" smtClean="0"/>
              <a:t>5/22/2025</a:t>
            </a:fld>
            <a:endParaRPr lang="en-US" dirty="0"/>
          </a:p>
        </p:txBody>
      </p:sp>
      <p:sp>
        <p:nvSpPr>
          <p:cNvPr id="6" name="Alt Bilgi Yer Tutucusu 5">
            <a:extLst>
              <a:ext uri="{FF2B5EF4-FFF2-40B4-BE49-F238E27FC236}">
                <a16:creationId xmlns:a16="http://schemas.microsoft.com/office/drawing/2014/main" id="{7B6A4316-92EB-1A88-7A69-BFA8EED1BB77}"/>
              </a:ext>
            </a:extLst>
          </p:cNvPr>
          <p:cNvSpPr>
            <a:spLocks noGrp="1"/>
          </p:cNvSpPr>
          <p:nvPr>
            <p:ph type="ftr" sz="quarter" idx="11"/>
          </p:nvPr>
        </p:nvSpPr>
        <p:spPr/>
        <p:txBody>
          <a:bodyPr/>
          <a:lstStyle/>
          <a:p>
            <a:endParaRPr lang="en-US" dirty="0"/>
          </a:p>
        </p:txBody>
      </p:sp>
      <p:sp>
        <p:nvSpPr>
          <p:cNvPr id="7" name="Slayt Numarası Yer Tutucusu 6">
            <a:extLst>
              <a:ext uri="{FF2B5EF4-FFF2-40B4-BE49-F238E27FC236}">
                <a16:creationId xmlns:a16="http://schemas.microsoft.com/office/drawing/2014/main" id="{118DD9B6-5ACB-B225-FC9C-DEA780E79F9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29503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E41E8E9-40F0-9E44-5096-8A413BC5479D}"/>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7844EB1B-8DC4-6A0A-A536-F68DFE1593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5A5F9D08-B274-D784-F8EF-9A3F945727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58B18CF7-9A53-CAFB-8DEE-F64984EB8ED2}"/>
              </a:ext>
            </a:extLst>
          </p:cNvPr>
          <p:cNvSpPr>
            <a:spLocks noGrp="1"/>
          </p:cNvSpPr>
          <p:nvPr>
            <p:ph type="dt" sz="half" idx="10"/>
          </p:nvPr>
        </p:nvSpPr>
        <p:spPr/>
        <p:txBody>
          <a:bodyPr/>
          <a:lstStyle/>
          <a:p>
            <a:fld id="{48A87A34-81AB-432B-8DAE-1953F412C126}" type="datetimeFigureOut">
              <a:rPr lang="en-US" smtClean="0"/>
              <a:t>5/22/2025</a:t>
            </a:fld>
            <a:endParaRPr lang="en-US" dirty="0"/>
          </a:p>
        </p:txBody>
      </p:sp>
      <p:sp>
        <p:nvSpPr>
          <p:cNvPr id="6" name="Alt Bilgi Yer Tutucusu 5">
            <a:extLst>
              <a:ext uri="{FF2B5EF4-FFF2-40B4-BE49-F238E27FC236}">
                <a16:creationId xmlns:a16="http://schemas.microsoft.com/office/drawing/2014/main" id="{6F9C1DA2-699A-3E38-E3E3-2CF4DD7EF306}"/>
              </a:ext>
            </a:extLst>
          </p:cNvPr>
          <p:cNvSpPr>
            <a:spLocks noGrp="1"/>
          </p:cNvSpPr>
          <p:nvPr>
            <p:ph type="ftr" sz="quarter" idx="11"/>
          </p:nvPr>
        </p:nvSpPr>
        <p:spPr/>
        <p:txBody>
          <a:bodyPr/>
          <a:lstStyle/>
          <a:p>
            <a:endParaRPr lang="en-US" dirty="0"/>
          </a:p>
        </p:txBody>
      </p:sp>
      <p:sp>
        <p:nvSpPr>
          <p:cNvPr id="7" name="Slayt Numarası Yer Tutucusu 6">
            <a:extLst>
              <a:ext uri="{FF2B5EF4-FFF2-40B4-BE49-F238E27FC236}">
                <a16:creationId xmlns:a16="http://schemas.microsoft.com/office/drawing/2014/main" id="{ADBA0040-32BF-C25F-E198-142352A4AAD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59576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4DC5158C-0032-397C-6AFD-278D26B820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ECE09293-5E1C-3C8A-2039-4691FDE6CE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FE1F0818-B2AA-7315-9BDA-0FA7B66CFD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8A87A34-81AB-432B-8DAE-1953F412C126}" type="datetimeFigureOut">
              <a:rPr lang="en-US" smtClean="0"/>
              <a:pPr/>
              <a:t>5/22/2025</a:t>
            </a:fld>
            <a:endParaRPr lang="en-US" dirty="0"/>
          </a:p>
        </p:txBody>
      </p:sp>
      <p:sp>
        <p:nvSpPr>
          <p:cNvPr id="5" name="Alt Bilgi Yer Tutucusu 4">
            <a:extLst>
              <a:ext uri="{FF2B5EF4-FFF2-40B4-BE49-F238E27FC236}">
                <a16:creationId xmlns:a16="http://schemas.microsoft.com/office/drawing/2014/main" id="{30FB1447-10D5-A6B7-6EE7-1796ACE495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ayt Numarası Yer Tutucusu 5">
            <a:extLst>
              <a:ext uri="{FF2B5EF4-FFF2-40B4-BE49-F238E27FC236}">
                <a16:creationId xmlns:a16="http://schemas.microsoft.com/office/drawing/2014/main" id="{10EBCB9D-1113-5097-A7D0-7ED83E367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0355780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0.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4"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Başlık 1">
            <a:extLst>
              <a:ext uri="{FF2B5EF4-FFF2-40B4-BE49-F238E27FC236}">
                <a16:creationId xmlns:a16="http://schemas.microsoft.com/office/drawing/2014/main" id="{224406A4-61EC-4B13-68CC-B9E5036E4B7C}"/>
              </a:ext>
            </a:extLst>
          </p:cNvPr>
          <p:cNvSpPr>
            <a:spLocks noGrp="1"/>
          </p:cNvSpPr>
          <p:nvPr>
            <p:ph type="title"/>
          </p:nvPr>
        </p:nvSpPr>
        <p:spPr>
          <a:xfrm>
            <a:off x="630936" y="495992"/>
            <a:ext cx="4195140" cy="5638831"/>
          </a:xfrm>
          <a:noFill/>
        </p:spPr>
        <p:txBody>
          <a:bodyPr anchor="ctr">
            <a:normAutofit/>
          </a:bodyPr>
          <a:lstStyle/>
          <a:p>
            <a:r>
              <a:rPr lang="tr-TR" sz="4800"/>
              <a:t>Classification (Sınıflandırma)</a:t>
            </a:r>
          </a:p>
        </p:txBody>
      </p:sp>
      <p:graphicFrame>
        <p:nvGraphicFramePr>
          <p:cNvPr id="5" name="İçerik Yer Tutucusu 2">
            <a:extLst>
              <a:ext uri="{FF2B5EF4-FFF2-40B4-BE49-F238E27FC236}">
                <a16:creationId xmlns:a16="http://schemas.microsoft.com/office/drawing/2014/main" id="{F27410FC-DDF8-21FC-E5BF-7E1D412CE205}"/>
              </a:ext>
            </a:extLst>
          </p:cNvPr>
          <p:cNvGraphicFramePr>
            <a:graphicFrameLocks noGrp="1"/>
          </p:cNvGraphicFramePr>
          <p:nvPr>
            <p:ph idx="1"/>
            <p:extLst>
              <p:ext uri="{D42A27DB-BD31-4B8C-83A1-F6EECF244321}">
                <p14:modId xmlns:p14="http://schemas.microsoft.com/office/powerpoint/2010/main" val="2938334940"/>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9128333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CC8B21-BA19-24A0-AAC3-23CE27B3275F}"/>
              </a:ext>
            </a:extLst>
          </p:cNvPr>
          <p:cNvSpPr>
            <a:spLocks noGrp="1"/>
          </p:cNvSpPr>
          <p:nvPr>
            <p:ph type="title"/>
          </p:nvPr>
        </p:nvSpPr>
        <p:spPr/>
        <p:txBody>
          <a:bodyPr/>
          <a:lstStyle/>
          <a:p>
            <a:pPr algn="ctr"/>
            <a:r>
              <a:rPr lang="tr-TR" dirty="0"/>
              <a:t>K-NN (K </a:t>
            </a:r>
            <a:r>
              <a:rPr lang="tr-TR" dirty="0" err="1"/>
              <a:t>Nearest</a:t>
            </a:r>
            <a:r>
              <a:rPr lang="tr-TR" dirty="0"/>
              <a:t> </a:t>
            </a:r>
            <a:r>
              <a:rPr lang="tr-TR" dirty="0" err="1"/>
              <a:t>Neighborhood</a:t>
            </a:r>
            <a:r>
              <a:rPr lang="tr-TR" dirty="0"/>
              <a:t>)</a:t>
            </a:r>
          </a:p>
        </p:txBody>
      </p:sp>
      <p:pic>
        <p:nvPicPr>
          <p:cNvPr id="1028" name="Picture 4" descr="classification_1">
            <a:extLst>
              <a:ext uri="{FF2B5EF4-FFF2-40B4-BE49-F238E27FC236}">
                <a16:creationId xmlns:a16="http://schemas.microsoft.com/office/drawing/2014/main" id="{4D443F9B-5067-FAAF-7FD7-27798A0D7B3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74394" y="1825625"/>
            <a:ext cx="10443211"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1A0CC287-49C7-305C-1DC8-049FB550F15E}"/>
              </a:ext>
            </a:extLst>
          </p:cNvPr>
          <p:cNvSpPr txBox="1"/>
          <p:nvPr/>
        </p:nvSpPr>
        <p:spPr>
          <a:xfrm>
            <a:off x="874394" y="1366787"/>
            <a:ext cx="10479406" cy="369332"/>
          </a:xfrm>
          <a:prstGeom prst="rect">
            <a:avLst/>
          </a:prstGeom>
          <a:noFill/>
        </p:spPr>
        <p:txBody>
          <a:bodyPr wrap="square" rtlCol="0">
            <a:spAutoFit/>
          </a:bodyPr>
          <a:lstStyle/>
          <a:p>
            <a:pPr algn="ctr"/>
            <a:r>
              <a:rPr lang="tr-TR" dirty="0">
                <a:highlight>
                  <a:srgbClr val="FFFF00"/>
                </a:highlight>
              </a:rPr>
              <a:t>Her tahmin sırasında komşulara göre karar sınırı oluşturur.</a:t>
            </a:r>
          </a:p>
        </p:txBody>
      </p:sp>
    </p:spTree>
    <p:extLst>
      <p:ext uri="{BB962C8B-B14F-4D97-AF65-F5344CB8AC3E}">
        <p14:creationId xmlns:p14="http://schemas.microsoft.com/office/powerpoint/2010/main" val="2477171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DC4243-E0D3-F6E2-EFAE-BBEBE850A341}"/>
              </a:ext>
            </a:extLst>
          </p:cNvPr>
          <p:cNvSpPr>
            <a:spLocks noGrp="1"/>
          </p:cNvSpPr>
          <p:nvPr>
            <p:ph type="title"/>
          </p:nvPr>
        </p:nvSpPr>
        <p:spPr>
          <a:xfrm>
            <a:off x="1141413" y="618518"/>
            <a:ext cx="4459286" cy="1478570"/>
          </a:xfrm>
        </p:spPr>
        <p:txBody>
          <a:bodyPr>
            <a:normAutofit/>
          </a:bodyPr>
          <a:lstStyle/>
          <a:p>
            <a:pPr algn="ctr"/>
            <a:r>
              <a:rPr lang="tr-TR" sz="3200" dirty="0"/>
              <a:t>Çok çıktılı regresyon modelleriyle yüz tamamlama </a:t>
            </a:r>
          </a:p>
        </p:txBody>
      </p:sp>
      <p:sp>
        <p:nvSpPr>
          <p:cNvPr id="2054" name="Content Placeholder 2053">
            <a:extLst>
              <a:ext uri="{FF2B5EF4-FFF2-40B4-BE49-F238E27FC236}">
                <a16:creationId xmlns:a16="http://schemas.microsoft.com/office/drawing/2014/main" id="{D76CC65B-0792-B2FB-C947-5423FD744067}"/>
              </a:ext>
            </a:extLst>
          </p:cNvPr>
          <p:cNvSpPr>
            <a:spLocks noGrp="1"/>
          </p:cNvSpPr>
          <p:nvPr>
            <p:ph idx="1"/>
          </p:nvPr>
        </p:nvSpPr>
        <p:spPr>
          <a:xfrm>
            <a:off x="1141412" y="2249487"/>
            <a:ext cx="4459287" cy="3965046"/>
          </a:xfrm>
        </p:spPr>
        <p:txBody>
          <a:bodyPr>
            <a:normAutofit lnSpcReduction="10000"/>
          </a:bodyPr>
          <a:lstStyle/>
          <a:p>
            <a:r>
              <a:rPr lang="tr-TR" sz="2000" dirty="0"/>
              <a:t>Girdi (X): Yüzün üst kısmındaki pikseller (gözler, alın, kaşlar…)</a:t>
            </a:r>
          </a:p>
          <a:p>
            <a:r>
              <a:rPr lang="tr-TR" sz="2000" dirty="0"/>
              <a:t>Çıktı (Y): Yüzün alt kısmındaki pikseller (burun, ağız, çene…)</a:t>
            </a:r>
          </a:p>
          <a:p>
            <a:pPr>
              <a:buFont typeface="Wingdings" panose="05000000000000000000" pitchFamily="2" charset="2"/>
              <a:buChar char="Ø"/>
            </a:pPr>
            <a:r>
              <a:rPr lang="tr-TR" sz="2000" dirty="0"/>
              <a:t> Bu problem, </a:t>
            </a:r>
            <a:r>
              <a:rPr lang="tr-TR" sz="2000" b="1" dirty="0"/>
              <a:t>regresyon problemi </a:t>
            </a:r>
            <a:r>
              <a:rPr lang="tr-TR" sz="2000" dirty="0"/>
              <a:t>olarak modelleniyor çünkü her bir pikselin değeri (0-255 arası gri ton) sayısal (</a:t>
            </a:r>
            <a:r>
              <a:rPr lang="tr-TR" sz="2000" dirty="0" err="1"/>
              <a:t>continuous</a:t>
            </a:r>
            <a:r>
              <a:rPr lang="tr-TR" sz="2000" dirty="0"/>
              <a:t>) bir değer.  </a:t>
            </a:r>
          </a:p>
          <a:p>
            <a:pPr>
              <a:buFont typeface="Wingdings" panose="05000000000000000000" pitchFamily="2" charset="2"/>
              <a:buChar char="Ø"/>
            </a:pPr>
            <a:r>
              <a:rPr lang="tr-TR" sz="2000" dirty="0"/>
              <a:t> Fotoğraf tamamlama (örneğin eski fotoğrafların onarımı), güvenlik kameralarında maske altı yüz tahmini, yüz sentezleme (yapay karakter üretimi)</a:t>
            </a:r>
          </a:p>
          <a:p>
            <a:pPr>
              <a:buFont typeface="Wingdings" panose="05000000000000000000" pitchFamily="2" charset="2"/>
              <a:buChar char="Ø"/>
            </a:pPr>
            <a:endParaRPr lang="en-US" sz="2000" dirty="0"/>
          </a:p>
        </p:txBody>
      </p:sp>
      <p:pic>
        <p:nvPicPr>
          <p:cNvPr id="2050" name="Picture 2" descr="insan yüzü, siyah beyaz, kolaj içeren bir resim&#10;&#10;Yapay zeka tarafından oluşturulan içerik yanlış olabilir.">
            <a:extLst>
              <a:ext uri="{FF2B5EF4-FFF2-40B4-BE49-F238E27FC236}">
                <a16:creationId xmlns:a16="http://schemas.microsoft.com/office/drawing/2014/main" id="{548B6525-7851-E6C1-7F40-60541CF98A8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47903" y="618518"/>
            <a:ext cx="4952472" cy="559601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546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8162F1-F220-3BBC-986D-992381A8D535}"/>
              </a:ext>
            </a:extLst>
          </p:cNvPr>
          <p:cNvSpPr>
            <a:spLocks noGrp="1"/>
          </p:cNvSpPr>
          <p:nvPr>
            <p:ph type="title"/>
          </p:nvPr>
        </p:nvSpPr>
        <p:spPr/>
        <p:txBody>
          <a:bodyPr/>
          <a:lstStyle/>
          <a:p>
            <a:r>
              <a:rPr lang="en-US" b="1" i="0" dirty="0">
                <a:solidFill>
                  <a:srgbClr val="212529"/>
                </a:solidFill>
                <a:effectLst/>
                <a:latin typeface="-apple-system"/>
              </a:rPr>
              <a:t>Metrics intended for real-valued vector spaces:</a:t>
            </a:r>
            <a:endParaRPr lang="tr-TR" dirty="0"/>
          </a:p>
        </p:txBody>
      </p:sp>
      <p:graphicFrame>
        <p:nvGraphicFramePr>
          <p:cNvPr id="4" name="İçerik Yer Tutucusu 3">
            <a:extLst>
              <a:ext uri="{FF2B5EF4-FFF2-40B4-BE49-F238E27FC236}">
                <a16:creationId xmlns:a16="http://schemas.microsoft.com/office/drawing/2014/main" id="{477F594C-3F19-647F-A5C9-A57C7D94A50D}"/>
              </a:ext>
            </a:extLst>
          </p:cNvPr>
          <p:cNvGraphicFramePr>
            <a:graphicFrameLocks noGrp="1"/>
          </p:cNvGraphicFramePr>
          <p:nvPr>
            <p:ph idx="1"/>
            <p:extLst>
              <p:ext uri="{D42A27DB-BD31-4B8C-83A1-F6EECF244321}">
                <p14:modId xmlns:p14="http://schemas.microsoft.com/office/powerpoint/2010/main" val="643708951"/>
              </p:ext>
            </p:extLst>
          </p:nvPr>
        </p:nvGraphicFramePr>
        <p:xfrm>
          <a:off x="990328" y="1945640"/>
          <a:ext cx="10208168" cy="2966720"/>
        </p:xfrm>
        <a:graphic>
          <a:graphicData uri="http://schemas.openxmlformats.org/drawingml/2006/table">
            <a:tbl>
              <a:tblPr firstRow="1" bandRow="1">
                <a:tableStyleId>{5C22544A-7EE6-4342-B048-85BDC9FD1C3A}</a:tableStyleId>
              </a:tblPr>
              <a:tblGrid>
                <a:gridCol w="2552042">
                  <a:extLst>
                    <a:ext uri="{9D8B030D-6E8A-4147-A177-3AD203B41FA5}">
                      <a16:colId xmlns:a16="http://schemas.microsoft.com/office/drawing/2014/main" val="1084367695"/>
                    </a:ext>
                  </a:extLst>
                </a:gridCol>
                <a:gridCol w="2552042">
                  <a:extLst>
                    <a:ext uri="{9D8B030D-6E8A-4147-A177-3AD203B41FA5}">
                      <a16:colId xmlns:a16="http://schemas.microsoft.com/office/drawing/2014/main" val="669490479"/>
                    </a:ext>
                  </a:extLst>
                </a:gridCol>
                <a:gridCol w="2552042">
                  <a:extLst>
                    <a:ext uri="{9D8B030D-6E8A-4147-A177-3AD203B41FA5}">
                      <a16:colId xmlns:a16="http://schemas.microsoft.com/office/drawing/2014/main" val="1096517900"/>
                    </a:ext>
                  </a:extLst>
                </a:gridCol>
                <a:gridCol w="2552042">
                  <a:extLst>
                    <a:ext uri="{9D8B030D-6E8A-4147-A177-3AD203B41FA5}">
                      <a16:colId xmlns:a16="http://schemas.microsoft.com/office/drawing/2014/main" val="2672915839"/>
                    </a:ext>
                  </a:extLst>
                </a:gridCol>
              </a:tblGrid>
              <a:tr h="370840">
                <a:tc>
                  <a:txBody>
                    <a:bodyPr/>
                    <a:lstStyle/>
                    <a:p>
                      <a:r>
                        <a:rPr lang="tr-TR" dirty="0" err="1"/>
                        <a:t>İdentifier</a:t>
                      </a:r>
                      <a:endParaRPr lang="tr-TR" dirty="0"/>
                    </a:p>
                  </a:txBody>
                  <a:tcPr/>
                </a:tc>
                <a:tc>
                  <a:txBody>
                    <a:bodyPr/>
                    <a:lstStyle/>
                    <a:p>
                      <a:r>
                        <a:rPr lang="tr-TR" dirty="0"/>
                        <a:t>Class name </a:t>
                      </a:r>
                    </a:p>
                  </a:txBody>
                  <a:tcPr/>
                </a:tc>
                <a:tc>
                  <a:txBody>
                    <a:bodyPr/>
                    <a:lstStyle/>
                    <a:p>
                      <a:r>
                        <a:rPr lang="tr-TR" dirty="0" err="1"/>
                        <a:t>Args</a:t>
                      </a:r>
                      <a:endParaRPr lang="tr-TR" dirty="0"/>
                    </a:p>
                  </a:txBody>
                  <a:tcPr/>
                </a:tc>
                <a:tc>
                  <a:txBody>
                    <a:bodyPr/>
                    <a:lstStyle/>
                    <a:p>
                      <a:r>
                        <a:rPr lang="tr-TR" dirty="0" err="1"/>
                        <a:t>Distance</a:t>
                      </a:r>
                      <a:r>
                        <a:rPr lang="tr-TR" dirty="0"/>
                        <a:t> </a:t>
                      </a:r>
                      <a:r>
                        <a:rPr lang="tr-TR" dirty="0" err="1"/>
                        <a:t>function</a:t>
                      </a:r>
                      <a:endParaRPr lang="tr-TR" dirty="0"/>
                    </a:p>
                  </a:txBody>
                  <a:tcPr/>
                </a:tc>
                <a:extLst>
                  <a:ext uri="{0D108BD9-81ED-4DB2-BD59-A6C34878D82A}">
                    <a16:rowId xmlns:a16="http://schemas.microsoft.com/office/drawing/2014/main" val="908192768"/>
                  </a:ext>
                </a:extLst>
              </a:tr>
              <a:tr h="370840">
                <a:tc>
                  <a:txBody>
                    <a:bodyPr/>
                    <a:lstStyle/>
                    <a:p>
                      <a:r>
                        <a:rPr lang="tr-TR" dirty="0" err="1"/>
                        <a:t>Euclidean</a:t>
                      </a:r>
                      <a:endParaRPr lang="tr-TR" dirty="0"/>
                    </a:p>
                  </a:txBody>
                  <a:tcPr/>
                </a:tc>
                <a:tc>
                  <a:txBody>
                    <a:bodyPr/>
                    <a:lstStyle/>
                    <a:p>
                      <a:r>
                        <a:rPr lang="tr-TR" dirty="0" err="1"/>
                        <a:t>EuclideanDistance</a:t>
                      </a:r>
                      <a:endParaRPr lang="tr-TR" dirty="0"/>
                    </a:p>
                  </a:txBody>
                  <a:tcPr/>
                </a:tc>
                <a:tc>
                  <a:txBody>
                    <a:bodyPr/>
                    <a:lstStyle/>
                    <a:p>
                      <a:endParaRPr lang="tr-TR" dirty="0"/>
                    </a:p>
                  </a:txBody>
                  <a:tcPr/>
                </a:tc>
                <a:tc>
                  <a:txBody>
                    <a:bodyPr/>
                    <a:lstStyle/>
                    <a:p>
                      <a:r>
                        <a:rPr lang="tr-TR" dirty="0" err="1"/>
                        <a:t>sqrt</a:t>
                      </a:r>
                      <a:r>
                        <a:rPr lang="tr-TR" dirty="0"/>
                        <a:t>(</a:t>
                      </a:r>
                      <a:r>
                        <a:rPr lang="tr-TR" dirty="0" err="1"/>
                        <a:t>sum</a:t>
                      </a:r>
                      <a:r>
                        <a:rPr lang="tr-TR" dirty="0"/>
                        <a:t>((x-y)^2))</a:t>
                      </a:r>
                    </a:p>
                  </a:txBody>
                  <a:tcPr/>
                </a:tc>
                <a:extLst>
                  <a:ext uri="{0D108BD9-81ED-4DB2-BD59-A6C34878D82A}">
                    <a16:rowId xmlns:a16="http://schemas.microsoft.com/office/drawing/2014/main" val="3990997816"/>
                  </a:ext>
                </a:extLst>
              </a:tr>
              <a:tr h="370840">
                <a:tc>
                  <a:txBody>
                    <a:bodyPr/>
                    <a:lstStyle/>
                    <a:p>
                      <a:r>
                        <a:rPr lang="tr-TR" dirty="0"/>
                        <a:t>Manhattan </a:t>
                      </a:r>
                    </a:p>
                  </a:txBody>
                  <a:tcPr/>
                </a:tc>
                <a:tc>
                  <a:txBody>
                    <a:bodyPr/>
                    <a:lstStyle/>
                    <a:p>
                      <a:r>
                        <a:rPr lang="tr-TR" dirty="0" err="1"/>
                        <a:t>ManhattanDistance</a:t>
                      </a:r>
                      <a:endParaRPr lang="tr-TR" dirty="0"/>
                    </a:p>
                  </a:txBody>
                  <a:tcPr/>
                </a:tc>
                <a:tc>
                  <a:txBody>
                    <a:bodyPr/>
                    <a:lstStyle/>
                    <a:p>
                      <a:endParaRPr lang="tr-TR" dirty="0"/>
                    </a:p>
                  </a:txBody>
                  <a:tcPr/>
                </a:tc>
                <a:tc>
                  <a:txBody>
                    <a:bodyPr/>
                    <a:lstStyle/>
                    <a:p>
                      <a:r>
                        <a:rPr lang="tr-TR" dirty="0" err="1"/>
                        <a:t>sum</a:t>
                      </a:r>
                      <a:r>
                        <a:rPr lang="tr-TR" dirty="0"/>
                        <a:t>(|x-y|)</a:t>
                      </a:r>
                    </a:p>
                  </a:txBody>
                  <a:tcPr/>
                </a:tc>
                <a:extLst>
                  <a:ext uri="{0D108BD9-81ED-4DB2-BD59-A6C34878D82A}">
                    <a16:rowId xmlns:a16="http://schemas.microsoft.com/office/drawing/2014/main" val="3366752456"/>
                  </a:ext>
                </a:extLst>
              </a:tr>
              <a:tr h="370840">
                <a:tc>
                  <a:txBody>
                    <a:bodyPr/>
                    <a:lstStyle/>
                    <a:p>
                      <a:r>
                        <a:rPr lang="tr-TR" dirty="0" err="1"/>
                        <a:t>Chebyshev</a:t>
                      </a:r>
                      <a:endParaRPr lang="tr-TR" dirty="0"/>
                    </a:p>
                  </a:txBody>
                  <a:tcPr/>
                </a:tc>
                <a:tc>
                  <a:txBody>
                    <a:bodyPr/>
                    <a:lstStyle/>
                    <a:p>
                      <a:r>
                        <a:rPr lang="tr-TR" dirty="0" err="1"/>
                        <a:t>ChebyshevDistance</a:t>
                      </a:r>
                      <a:endParaRPr lang="tr-TR" dirty="0"/>
                    </a:p>
                  </a:txBody>
                  <a:tcPr/>
                </a:tc>
                <a:tc>
                  <a:txBody>
                    <a:bodyPr/>
                    <a:lstStyle/>
                    <a:p>
                      <a:endParaRPr lang="tr-TR" dirty="0"/>
                    </a:p>
                  </a:txBody>
                  <a:tcPr/>
                </a:tc>
                <a:tc>
                  <a:txBody>
                    <a:bodyPr/>
                    <a:lstStyle/>
                    <a:p>
                      <a:r>
                        <a:rPr lang="tr-TR" dirty="0" err="1"/>
                        <a:t>max</a:t>
                      </a:r>
                      <a:r>
                        <a:rPr lang="tr-TR" dirty="0"/>
                        <a:t>(|x-y|)</a:t>
                      </a:r>
                    </a:p>
                  </a:txBody>
                  <a:tcPr/>
                </a:tc>
                <a:extLst>
                  <a:ext uri="{0D108BD9-81ED-4DB2-BD59-A6C34878D82A}">
                    <a16:rowId xmlns:a16="http://schemas.microsoft.com/office/drawing/2014/main" val="4131884123"/>
                  </a:ext>
                </a:extLst>
              </a:tr>
              <a:tr h="370840">
                <a:tc>
                  <a:txBody>
                    <a:bodyPr/>
                    <a:lstStyle/>
                    <a:p>
                      <a:r>
                        <a:rPr lang="tr-TR" dirty="0" err="1"/>
                        <a:t>Minkowski</a:t>
                      </a:r>
                      <a:endParaRPr lang="tr-TR" dirty="0"/>
                    </a:p>
                  </a:txBody>
                  <a:tcPr/>
                </a:tc>
                <a:tc>
                  <a:txBody>
                    <a:bodyPr/>
                    <a:lstStyle/>
                    <a:p>
                      <a:r>
                        <a:rPr lang="tr-TR" dirty="0" err="1"/>
                        <a:t>MinkowskiDistance</a:t>
                      </a:r>
                      <a:endParaRPr lang="tr-TR" dirty="0"/>
                    </a:p>
                  </a:txBody>
                  <a:tcPr/>
                </a:tc>
                <a:tc>
                  <a:txBody>
                    <a:bodyPr/>
                    <a:lstStyle/>
                    <a:p>
                      <a:r>
                        <a:rPr lang="tr-TR" dirty="0"/>
                        <a:t>P</a:t>
                      </a:r>
                    </a:p>
                  </a:txBody>
                  <a:tcPr/>
                </a:tc>
                <a:tc>
                  <a:txBody>
                    <a:bodyPr/>
                    <a:lstStyle/>
                    <a:p>
                      <a:r>
                        <a:rPr lang="tr-TR" dirty="0" err="1"/>
                        <a:t>sum</a:t>
                      </a:r>
                      <a:r>
                        <a:rPr lang="tr-TR" dirty="0"/>
                        <a:t>(|x-y|^p)^(1/p)</a:t>
                      </a:r>
                    </a:p>
                  </a:txBody>
                  <a:tcPr/>
                </a:tc>
                <a:extLst>
                  <a:ext uri="{0D108BD9-81ED-4DB2-BD59-A6C34878D82A}">
                    <a16:rowId xmlns:a16="http://schemas.microsoft.com/office/drawing/2014/main" val="1980635332"/>
                  </a:ext>
                </a:extLst>
              </a:tr>
              <a:tr h="370840">
                <a:tc>
                  <a:txBody>
                    <a:bodyPr/>
                    <a:lstStyle/>
                    <a:p>
                      <a:r>
                        <a:rPr lang="tr-TR" dirty="0" err="1"/>
                        <a:t>Wminkowski</a:t>
                      </a:r>
                      <a:endParaRPr lang="tr-TR" dirty="0"/>
                    </a:p>
                  </a:txBody>
                  <a:tcPr/>
                </a:tc>
                <a:tc>
                  <a:txBody>
                    <a:bodyPr/>
                    <a:lstStyle/>
                    <a:p>
                      <a:r>
                        <a:rPr lang="tr-TR" dirty="0" err="1"/>
                        <a:t>WMinkowskiDistance</a:t>
                      </a:r>
                      <a:endParaRPr lang="tr-TR" dirty="0"/>
                    </a:p>
                  </a:txBody>
                  <a:tcPr/>
                </a:tc>
                <a:tc>
                  <a:txBody>
                    <a:bodyPr/>
                    <a:lstStyle/>
                    <a:p>
                      <a:r>
                        <a:rPr lang="tr-TR" dirty="0"/>
                        <a:t>P, w</a:t>
                      </a:r>
                    </a:p>
                  </a:txBody>
                  <a:tcPr/>
                </a:tc>
                <a:tc>
                  <a:txBody>
                    <a:bodyPr/>
                    <a:lstStyle/>
                    <a:p>
                      <a:r>
                        <a:rPr lang="tr-TR" dirty="0" err="1"/>
                        <a:t>sum</a:t>
                      </a:r>
                      <a:r>
                        <a:rPr lang="tr-TR" dirty="0"/>
                        <a:t>(|w * (x-y)|^p)^(1/p)</a:t>
                      </a:r>
                    </a:p>
                  </a:txBody>
                  <a:tcPr/>
                </a:tc>
                <a:extLst>
                  <a:ext uri="{0D108BD9-81ED-4DB2-BD59-A6C34878D82A}">
                    <a16:rowId xmlns:a16="http://schemas.microsoft.com/office/drawing/2014/main" val="4157296423"/>
                  </a:ext>
                </a:extLst>
              </a:tr>
              <a:tr h="370840">
                <a:tc>
                  <a:txBody>
                    <a:bodyPr/>
                    <a:lstStyle/>
                    <a:p>
                      <a:r>
                        <a:rPr lang="tr-TR" dirty="0" err="1"/>
                        <a:t>Seuclidean</a:t>
                      </a:r>
                      <a:endParaRPr lang="tr-TR" dirty="0"/>
                    </a:p>
                  </a:txBody>
                  <a:tcPr/>
                </a:tc>
                <a:tc>
                  <a:txBody>
                    <a:bodyPr/>
                    <a:lstStyle/>
                    <a:p>
                      <a:r>
                        <a:rPr lang="tr-TR" dirty="0" err="1"/>
                        <a:t>SEuclideanDistance</a:t>
                      </a:r>
                      <a:endParaRPr lang="tr-TR" dirty="0"/>
                    </a:p>
                  </a:txBody>
                  <a:tcPr/>
                </a:tc>
                <a:tc>
                  <a:txBody>
                    <a:bodyPr/>
                    <a:lstStyle/>
                    <a:p>
                      <a:r>
                        <a:rPr lang="tr-TR" dirty="0"/>
                        <a:t>V</a:t>
                      </a:r>
                    </a:p>
                  </a:txBody>
                  <a:tcPr/>
                </a:tc>
                <a:tc>
                  <a:txBody>
                    <a:bodyPr/>
                    <a:lstStyle/>
                    <a:p>
                      <a:r>
                        <a:rPr lang="tr-TR" dirty="0" err="1"/>
                        <a:t>sqrt</a:t>
                      </a:r>
                      <a:r>
                        <a:rPr lang="tr-TR" dirty="0"/>
                        <a:t>(</a:t>
                      </a:r>
                      <a:r>
                        <a:rPr lang="tr-TR" dirty="0" err="1"/>
                        <a:t>sum</a:t>
                      </a:r>
                      <a:r>
                        <a:rPr lang="tr-TR" dirty="0"/>
                        <a:t>((x-y)^2 / V))</a:t>
                      </a:r>
                    </a:p>
                  </a:txBody>
                  <a:tcPr/>
                </a:tc>
                <a:extLst>
                  <a:ext uri="{0D108BD9-81ED-4DB2-BD59-A6C34878D82A}">
                    <a16:rowId xmlns:a16="http://schemas.microsoft.com/office/drawing/2014/main" val="3417888220"/>
                  </a:ext>
                </a:extLst>
              </a:tr>
              <a:tr h="370840">
                <a:tc>
                  <a:txBody>
                    <a:bodyPr/>
                    <a:lstStyle/>
                    <a:p>
                      <a:r>
                        <a:rPr lang="tr-TR" dirty="0" err="1"/>
                        <a:t>Mahalanobis</a:t>
                      </a:r>
                      <a:endParaRPr lang="tr-TR" dirty="0"/>
                    </a:p>
                  </a:txBody>
                  <a:tcPr/>
                </a:tc>
                <a:tc>
                  <a:txBody>
                    <a:bodyPr/>
                    <a:lstStyle/>
                    <a:p>
                      <a:r>
                        <a:rPr lang="tr-TR" dirty="0" err="1"/>
                        <a:t>MahalanobisDistance</a:t>
                      </a:r>
                      <a:endParaRPr lang="tr-TR" dirty="0"/>
                    </a:p>
                  </a:txBody>
                  <a:tcPr/>
                </a:tc>
                <a:tc>
                  <a:txBody>
                    <a:bodyPr/>
                    <a:lstStyle/>
                    <a:p>
                      <a:r>
                        <a:rPr lang="tr-TR" dirty="0"/>
                        <a:t>V </a:t>
                      </a:r>
                      <a:r>
                        <a:rPr lang="tr-TR" dirty="0" err="1"/>
                        <a:t>or</a:t>
                      </a:r>
                      <a:r>
                        <a:rPr lang="tr-TR" dirty="0"/>
                        <a:t> VI</a:t>
                      </a:r>
                    </a:p>
                  </a:txBody>
                  <a:tcPr/>
                </a:tc>
                <a:tc>
                  <a:txBody>
                    <a:bodyPr/>
                    <a:lstStyle/>
                    <a:p>
                      <a:r>
                        <a:rPr lang="tr-TR" dirty="0" err="1"/>
                        <a:t>sqrt</a:t>
                      </a:r>
                      <a:r>
                        <a:rPr lang="tr-TR" dirty="0"/>
                        <a:t>((x-y)’ V^-1 (x-y))</a:t>
                      </a:r>
                    </a:p>
                  </a:txBody>
                  <a:tcPr/>
                </a:tc>
                <a:extLst>
                  <a:ext uri="{0D108BD9-81ED-4DB2-BD59-A6C34878D82A}">
                    <a16:rowId xmlns:a16="http://schemas.microsoft.com/office/drawing/2014/main" val="3603083676"/>
                  </a:ext>
                </a:extLst>
              </a:tr>
            </a:tbl>
          </a:graphicData>
        </a:graphic>
      </p:graphicFrame>
    </p:spTree>
    <p:extLst>
      <p:ext uri="{BB962C8B-B14F-4D97-AF65-F5344CB8AC3E}">
        <p14:creationId xmlns:p14="http://schemas.microsoft.com/office/powerpoint/2010/main" val="830632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5" name="Rectangle 3094">
            <a:extLst>
              <a:ext uri="{FF2B5EF4-FFF2-40B4-BE49-F238E27FC236}">
                <a16:creationId xmlns:a16="http://schemas.microsoft.com/office/drawing/2014/main" id="{2111B97A-2FB0-4625-8C2E-CDCB1AF68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97" name="Group 3096">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3098" name="Straight Connector 3097">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99" name="Rectangle 3098">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01" name="Rectangle 3100">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06132E7-069B-A43D-D4AE-C8B6B6C0B440}"/>
              </a:ext>
            </a:extLst>
          </p:cNvPr>
          <p:cNvSpPr>
            <a:spLocks noGrp="1"/>
          </p:cNvSpPr>
          <p:nvPr>
            <p:ph type="title"/>
          </p:nvPr>
        </p:nvSpPr>
        <p:spPr>
          <a:xfrm>
            <a:off x="1060232" y="3801738"/>
            <a:ext cx="10071536" cy="929750"/>
          </a:xfrm>
        </p:spPr>
        <p:txBody>
          <a:bodyPr vert="horz" lIns="91440" tIns="45720" rIns="91440" bIns="45720" rtlCol="0" anchor="b">
            <a:normAutofit/>
          </a:bodyPr>
          <a:lstStyle/>
          <a:p>
            <a:pPr algn="ctr"/>
            <a:r>
              <a:rPr lang="en-US" sz="5200" dirty="0"/>
              <a:t>Support </a:t>
            </a:r>
            <a:r>
              <a:rPr lang="tr-TR" sz="5200" dirty="0"/>
              <a:t>V</a:t>
            </a:r>
            <a:r>
              <a:rPr lang="en-US" sz="5200" dirty="0" err="1"/>
              <a:t>ector</a:t>
            </a:r>
            <a:r>
              <a:rPr lang="en-US" sz="5200" dirty="0"/>
              <a:t> M</a:t>
            </a:r>
            <a:r>
              <a:rPr lang="tr-TR" sz="5200" dirty="0" err="1"/>
              <a:t>achine</a:t>
            </a:r>
            <a:r>
              <a:rPr lang="en-US" sz="5200" dirty="0"/>
              <a:t> (SVM)</a:t>
            </a:r>
          </a:p>
        </p:txBody>
      </p:sp>
      <p:pic>
        <p:nvPicPr>
          <p:cNvPr id="3074" name="Picture 2" descr="ay, karanlık, gece içeren bir resim&#10;&#10;Yapay zeka tarafından oluşturulan içerik yanlış olabilir.">
            <a:extLst>
              <a:ext uri="{FF2B5EF4-FFF2-40B4-BE49-F238E27FC236}">
                <a16:creationId xmlns:a16="http://schemas.microsoft.com/office/drawing/2014/main" id="{550D3702-D85E-FEA0-906B-FE94990C308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78728" y="772621"/>
            <a:ext cx="2544317" cy="27432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ategory Separating Support Vector Machine">
            <a:extLst>
              <a:ext uri="{FF2B5EF4-FFF2-40B4-BE49-F238E27FC236}">
                <a16:creationId xmlns:a16="http://schemas.microsoft.com/office/drawing/2014/main" id="{F26F79B0-AC72-59B6-49F1-8B692E7013B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64599" y="772621"/>
            <a:ext cx="3078178" cy="2743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e support vector machine (SVM) classifier. (a) Illustration of a classification problem between two groups (patients versus controls) for the simplified case of only two voxels. Each brain image (e.g. gray-matter map) corresponds to a point in the input space and each voxel in the image represents one dimension of this space. The gray circles represent the images of patients and the black circles images of healthy controls. The dashed lines represent hyperplanes or decision boundaries that separate the groups. (b) Illustration of the optimal hyperplane determined by the SVM algorithm. The optimal hyperplane (dashed line) is the one with the largest margin of separation between the two classes or groups. The symbols at the margin (circled) are the support vectors. During the training phase the SVM finds the optimal hyperplane or decision boundary. During the test phase the decision boundary can be applied to classify new examples (white squares). The optimal hyperplane is described by a weight vector and an off-set.  ">
            <a:extLst>
              <a:ext uri="{FF2B5EF4-FFF2-40B4-BE49-F238E27FC236}">
                <a16:creationId xmlns:a16="http://schemas.microsoft.com/office/drawing/2014/main" id="{F400ED24-0452-1961-37AC-7F48E4360C4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15984" y="1176964"/>
            <a:ext cx="3292790" cy="1934514"/>
          </a:xfrm>
          <a:prstGeom prst="rect">
            <a:avLst/>
          </a:prstGeom>
          <a:noFill/>
          <a:extLst>
            <a:ext uri="{909E8E84-426E-40DD-AFC4-6F175D3DCCD1}">
              <a14:hiddenFill xmlns:a14="http://schemas.microsoft.com/office/drawing/2010/main">
                <a:solidFill>
                  <a:srgbClr val="FFFFFF"/>
                </a:solidFill>
              </a14:hiddenFill>
            </a:ext>
          </a:extLst>
        </p:spPr>
      </p:pic>
      <p:sp>
        <p:nvSpPr>
          <p:cNvPr id="5" name="Metin kutusu 4">
            <a:extLst>
              <a:ext uri="{FF2B5EF4-FFF2-40B4-BE49-F238E27FC236}">
                <a16:creationId xmlns:a16="http://schemas.microsoft.com/office/drawing/2014/main" id="{50827B64-AFE6-9FB9-B36C-7828C1D0B73A}"/>
              </a:ext>
            </a:extLst>
          </p:cNvPr>
          <p:cNvSpPr txBox="1"/>
          <p:nvPr/>
        </p:nvSpPr>
        <p:spPr>
          <a:xfrm>
            <a:off x="596464" y="4960307"/>
            <a:ext cx="10999072" cy="646331"/>
          </a:xfrm>
          <a:prstGeom prst="rect">
            <a:avLst/>
          </a:prstGeom>
          <a:noFill/>
        </p:spPr>
        <p:txBody>
          <a:bodyPr wrap="square" rtlCol="0">
            <a:spAutoFit/>
          </a:bodyPr>
          <a:lstStyle/>
          <a:p>
            <a:pPr algn="ctr"/>
            <a:r>
              <a:rPr lang="tr-TR" dirty="0"/>
              <a:t>İki sınıfı en iyi ayıran çizgiyi bulmaya çalışır.</a:t>
            </a:r>
          </a:p>
          <a:p>
            <a:pPr algn="ctr"/>
            <a:r>
              <a:rPr lang="tr-TR" dirty="0"/>
              <a:t>Amaç: Maksimum </a:t>
            </a:r>
            <a:r>
              <a:rPr lang="tr-TR" dirty="0" err="1"/>
              <a:t>margin</a:t>
            </a:r>
            <a:r>
              <a:rPr lang="tr-TR" dirty="0"/>
              <a:t> aralığına sahip olan doğruyu elde etmek.</a:t>
            </a:r>
          </a:p>
        </p:txBody>
      </p:sp>
    </p:spTree>
    <p:extLst>
      <p:ext uri="{BB962C8B-B14F-4D97-AF65-F5344CB8AC3E}">
        <p14:creationId xmlns:p14="http://schemas.microsoft.com/office/powerpoint/2010/main" val="201984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Başlık 1">
            <a:extLst>
              <a:ext uri="{FF2B5EF4-FFF2-40B4-BE49-F238E27FC236}">
                <a16:creationId xmlns:a16="http://schemas.microsoft.com/office/drawing/2014/main" id="{3E652624-3C22-CCC2-61D0-91607B9B9398}"/>
              </a:ext>
            </a:extLst>
          </p:cNvPr>
          <p:cNvSpPr>
            <a:spLocks noGrp="1"/>
          </p:cNvSpPr>
          <p:nvPr>
            <p:ph type="title"/>
          </p:nvPr>
        </p:nvSpPr>
        <p:spPr>
          <a:xfrm>
            <a:off x="1246824" y="643467"/>
            <a:ext cx="10048645" cy="1800526"/>
          </a:xfrm>
        </p:spPr>
        <p:txBody>
          <a:bodyPr>
            <a:normAutofit/>
          </a:bodyPr>
          <a:lstStyle/>
          <a:p>
            <a:pPr algn="ctr"/>
            <a:r>
              <a:rPr lang="tr-TR" dirty="0" err="1"/>
              <a:t>Support</a:t>
            </a:r>
            <a:r>
              <a:rPr lang="tr-TR" dirty="0"/>
              <a:t> </a:t>
            </a:r>
            <a:r>
              <a:rPr lang="tr-TR" dirty="0" err="1"/>
              <a:t>Vectors</a:t>
            </a:r>
            <a:r>
              <a:rPr lang="tr-TR" dirty="0"/>
              <a:t> ve </a:t>
            </a:r>
            <a:r>
              <a:rPr lang="tr-TR" dirty="0" err="1"/>
              <a:t>Margin</a:t>
            </a:r>
            <a:r>
              <a:rPr lang="tr-TR" dirty="0"/>
              <a:t> </a:t>
            </a:r>
            <a:r>
              <a:rPr lang="tr-TR" dirty="0" err="1"/>
              <a:t>Width</a:t>
            </a:r>
            <a:endParaRPr lang="tr-TR" dirty="0"/>
          </a:p>
        </p:txBody>
      </p:sp>
      <p:sp>
        <p:nvSpPr>
          <p:cNvPr id="3" name="İçerik Yer Tutucusu 2">
            <a:extLst>
              <a:ext uri="{FF2B5EF4-FFF2-40B4-BE49-F238E27FC236}">
                <a16:creationId xmlns:a16="http://schemas.microsoft.com/office/drawing/2014/main" id="{6EAED33F-D9AC-43C0-5B26-E1DBD18142D3}"/>
              </a:ext>
            </a:extLst>
          </p:cNvPr>
          <p:cNvSpPr>
            <a:spLocks noGrp="1"/>
          </p:cNvSpPr>
          <p:nvPr>
            <p:ph idx="1"/>
          </p:nvPr>
        </p:nvSpPr>
        <p:spPr>
          <a:xfrm>
            <a:off x="1246824" y="2623381"/>
            <a:ext cx="4772974" cy="3553581"/>
          </a:xfrm>
        </p:spPr>
        <p:txBody>
          <a:bodyPr>
            <a:normAutofit/>
          </a:bodyPr>
          <a:lstStyle/>
          <a:p>
            <a:r>
              <a:rPr lang="tr-TR" sz="2000" dirty="0"/>
              <a:t>İki sınıfa ayrılmış veriler: </a:t>
            </a:r>
            <a:r>
              <a:rPr lang="tr-TR" sz="2000" b="1" dirty="0">
                <a:solidFill>
                  <a:srgbClr val="92D050"/>
                </a:solidFill>
              </a:rPr>
              <a:t>kredi alabilir</a:t>
            </a:r>
            <a:r>
              <a:rPr lang="tr-TR" sz="2000" b="1" dirty="0"/>
              <a:t>, </a:t>
            </a:r>
            <a:r>
              <a:rPr lang="tr-TR" sz="2000" b="1" dirty="0">
                <a:solidFill>
                  <a:srgbClr val="C00000"/>
                </a:solidFill>
              </a:rPr>
              <a:t>kredi alamaz</a:t>
            </a:r>
            <a:r>
              <a:rPr lang="tr-TR" sz="2000" b="1" dirty="0"/>
              <a:t>.</a:t>
            </a:r>
          </a:p>
          <a:p>
            <a:r>
              <a:rPr lang="tr-TR" sz="2000" dirty="0"/>
              <a:t>Ortadaki kesikli çizgi: Sınıfları ayıran </a:t>
            </a:r>
            <a:r>
              <a:rPr lang="tr-TR" sz="2000" b="1" dirty="0" err="1"/>
              <a:t>hiperdüzlem</a:t>
            </a:r>
            <a:r>
              <a:rPr lang="tr-TR" sz="2000" b="1" dirty="0"/>
              <a:t> (</a:t>
            </a:r>
            <a:r>
              <a:rPr lang="tr-TR" sz="2000" b="1" dirty="0" err="1"/>
              <a:t>decision</a:t>
            </a:r>
            <a:r>
              <a:rPr lang="tr-TR" sz="2000" b="1" dirty="0"/>
              <a:t> </a:t>
            </a:r>
            <a:r>
              <a:rPr lang="tr-TR" sz="2000" b="1" dirty="0" err="1"/>
              <a:t>boundary</a:t>
            </a:r>
            <a:r>
              <a:rPr lang="tr-TR" sz="2000" b="1" dirty="0"/>
              <a:t>).</a:t>
            </a:r>
          </a:p>
          <a:p>
            <a:r>
              <a:rPr lang="tr-TR" sz="2000" b="1" dirty="0"/>
              <a:t>İki düz siyah çizgi: </a:t>
            </a:r>
            <a:r>
              <a:rPr lang="tr-TR" sz="2000" dirty="0"/>
              <a:t>Bu iki çizgi arası mesafe </a:t>
            </a:r>
            <a:r>
              <a:rPr lang="tr-TR" sz="2000" b="1" dirty="0" err="1"/>
              <a:t>margin</a:t>
            </a:r>
            <a:r>
              <a:rPr lang="tr-TR" sz="2000" b="1" dirty="0"/>
              <a:t> (marjin)  </a:t>
            </a:r>
            <a:r>
              <a:rPr lang="tr-TR" sz="2000" dirty="0"/>
              <a:t>olarak adlandırılır.</a:t>
            </a:r>
          </a:p>
          <a:p>
            <a:r>
              <a:rPr lang="tr-TR" sz="2000" b="1" dirty="0"/>
              <a:t>Destek Vektörleri (</a:t>
            </a:r>
            <a:r>
              <a:rPr lang="tr-TR" sz="2000" b="1" dirty="0" err="1"/>
              <a:t>Support</a:t>
            </a:r>
            <a:r>
              <a:rPr lang="tr-TR" sz="2000" b="1" dirty="0"/>
              <a:t> </a:t>
            </a:r>
            <a:r>
              <a:rPr lang="tr-TR" sz="2000" b="1" dirty="0" err="1"/>
              <a:t>Vectors</a:t>
            </a:r>
            <a:r>
              <a:rPr lang="tr-TR" sz="2000" b="1" dirty="0"/>
              <a:t>): </a:t>
            </a:r>
            <a:r>
              <a:rPr lang="tr-TR" sz="2000" dirty="0"/>
              <a:t> </a:t>
            </a:r>
            <a:r>
              <a:rPr lang="tr-TR" sz="2000" dirty="0" err="1"/>
              <a:t>Margin’e</a:t>
            </a:r>
            <a:r>
              <a:rPr lang="tr-TR" sz="2000" dirty="0"/>
              <a:t> en yakın olan örneklerdir (oklarla gösterilmiş). </a:t>
            </a:r>
            <a:r>
              <a:rPr lang="tr-TR" sz="2000" b="1" dirty="0" err="1"/>
              <a:t>Marginin</a:t>
            </a:r>
            <a:r>
              <a:rPr lang="tr-TR" sz="2000" b="1" dirty="0"/>
              <a:t> üzerinden geçen noktalar.</a:t>
            </a:r>
          </a:p>
        </p:txBody>
      </p:sp>
      <p:pic>
        <p:nvPicPr>
          <p:cNvPr id="6" name="Picture 6" descr="Category Separating Support Vector Machine">
            <a:extLst>
              <a:ext uri="{FF2B5EF4-FFF2-40B4-BE49-F238E27FC236}">
                <a16:creationId xmlns:a16="http://schemas.microsoft.com/office/drawing/2014/main" id="{2B3793DC-EF2E-C4AB-6305-879F6D5F3CC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07229" y="2443993"/>
            <a:ext cx="3588240" cy="3197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785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Content Placeholder 7">
            <a:extLst>
              <a:ext uri="{FF2B5EF4-FFF2-40B4-BE49-F238E27FC236}">
                <a16:creationId xmlns:a16="http://schemas.microsoft.com/office/drawing/2014/main" id="{FAEB2C2B-9E45-BBB2-EECF-65082A508B8D}"/>
              </a:ext>
            </a:extLst>
          </p:cNvPr>
          <p:cNvSpPr>
            <a:spLocks noGrp="1"/>
          </p:cNvSpPr>
          <p:nvPr>
            <p:ph idx="1"/>
          </p:nvPr>
        </p:nvSpPr>
        <p:spPr>
          <a:xfrm>
            <a:off x="862366" y="300625"/>
            <a:ext cx="3427001" cy="6187857"/>
          </a:xfrm>
        </p:spPr>
        <p:txBody>
          <a:bodyPr>
            <a:normAutofit lnSpcReduction="10000"/>
          </a:bodyPr>
          <a:lstStyle/>
          <a:p>
            <a:r>
              <a:rPr lang="tr-TR" sz="2000" dirty="0"/>
              <a:t>Hangi çizgi verileri en iyi ayırır?</a:t>
            </a:r>
          </a:p>
          <a:p>
            <a:r>
              <a:rPr lang="tr-TR" sz="2000" b="1" dirty="0"/>
              <a:t>Optimal </a:t>
            </a:r>
            <a:r>
              <a:rPr lang="tr-TR" sz="2000" b="1" dirty="0" err="1"/>
              <a:t>hyperplane</a:t>
            </a:r>
            <a:r>
              <a:rPr lang="tr-TR" sz="2000" b="1" dirty="0"/>
              <a:t> (en iyi ayrım çizgisi) </a:t>
            </a:r>
            <a:r>
              <a:rPr lang="tr-TR" sz="2000" dirty="0"/>
              <a:t>seçilmiş.</a:t>
            </a:r>
          </a:p>
          <a:p>
            <a:r>
              <a:rPr lang="tr-TR" sz="2000" dirty="0"/>
              <a:t>Bu çizgi </a:t>
            </a:r>
            <a:r>
              <a:rPr lang="tr-TR" sz="2000" dirty="0" err="1"/>
              <a:t>margin’leri</a:t>
            </a:r>
            <a:r>
              <a:rPr lang="tr-TR" sz="2000" dirty="0"/>
              <a:t> maksimum yapan çizgidir.</a:t>
            </a:r>
          </a:p>
          <a:p>
            <a:r>
              <a:rPr lang="tr-TR" sz="2000" dirty="0"/>
              <a:t>Maximum </a:t>
            </a:r>
            <a:r>
              <a:rPr lang="tr-TR" sz="2000" dirty="0" err="1"/>
              <a:t>margin</a:t>
            </a:r>
            <a:r>
              <a:rPr lang="tr-TR" sz="2000" dirty="0"/>
              <a:t> </a:t>
            </a:r>
            <a:r>
              <a:rPr lang="tr-TR" sz="2000" dirty="0" err="1"/>
              <a:t>classification</a:t>
            </a:r>
            <a:endParaRPr lang="tr-TR" sz="2000" dirty="0"/>
          </a:p>
          <a:p>
            <a:r>
              <a:rPr lang="tr-TR" sz="2000" b="1" dirty="0" err="1"/>
              <a:t>Support</a:t>
            </a:r>
            <a:r>
              <a:rPr lang="tr-TR" sz="2000" b="1" dirty="0"/>
              <a:t> </a:t>
            </a:r>
            <a:r>
              <a:rPr lang="tr-TR" sz="2000" b="1" dirty="0" err="1"/>
              <a:t>Vectors</a:t>
            </a:r>
            <a:r>
              <a:rPr lang="tr-TR" sz="2000" b="1" dirty="0"/>
              <a:t>: </a:t>
            </a:r>
            <a:r>
              <a:rPr lang="tr-TR" sz="2000" dirty="0"/>
              <a:t>Sınıfları ayıran çizgiye en yakın veri noktaları</a:t>
            </a:r>
          </a:p>
          <a:p>
            <a:r>
              <a:rPr lang="tr-TR" sz="2000" b="1" dirty="0" err="1"/>
              <a:t>Hyperplane</a:t>
            </a:r>
            <a:r>
              <a:rPr lang="tr-TR" sz="2000" b="1" dirty="0"/>
              <a:t>: </a:t>
            </a:r>
            <a:r>
              <a:rPr lang="tr-TR" sz="2000" dirty="0"/>
              <a:t>Sınıflar arasında ayrımı sağlayan çizgi (veya düzlem)</a:t>
            </a:r>
          </a:p>
          <a:p>
            <a:r>
              <a:rPr lang="tr-TR" sz="2000" b="1" dirty="0" err="1"/>
              <a:t>Margin</a:t>
            </a:r>
            <a:r>
              <a:rPr lang="tr-TR" sz="2000" b="1" dirty="0"/>
              <a:t>: </a:t>
            </a:r>
            <a:r>
              <a:rPr lang="tr-TR" sz="2000" b="1" dirty="0" err="1"/>
              <a:t>Hyperplane</a:t>
            </a:r>
            <a:r>
              <a:rPr lang="tr-TR" sz="2000" b="1" dirty="0"/>
              <a:t> </a:t>
            </a:r>
            <a:r>
              <a:rPr lang="tr-TR" sz="2000" dirty="0"/>
              <a:t>etrafındaki güvenli bölge (iki sınıfa olan mesafe)</a:t>
            </a:r>
          </a:p>
          <a:p>
            <a:r>
              <a:rPr lang="tr-TR" sz="2000" b="1" dirty="0"/>
              <a:t>Amaç: </a:t>
            </a:r>
            <a:r>
              <a:rPr lang="tr-TR" sz="2000" b="1" dirty="0" err="1"/>
              <a:t>Margin</a:t>
            </a:r>
            <a:r>
              <a:rPr lang="tr-TR" sz="2000" dirty="0" err="1"/>
              <a:t>’i</a:t>
            </a:r>
            <a:r>
              <a:rPr lang="tr-TR" sz="2000" dirty="0"/>
              <a:t> </a:t>
            </a:r>
            <a:r>
              <a:rPr lang="tr-TR" sz="2000" dirty="0" err="1"/>
              <a:t>max</a:t>
            </a:r>
            <a:r>
              <a:rPr lang="tr-TR" sz="2000" dirty="0"/>
              <a:t>. yapmak, böylece ayrım daha sağlam olur.</a:t>
            </a:r>
            <a:endParaRPr lang="tr-TR" sz="2000" b="1" dirty="0"/>
          </a:p>
        </p:txBody>
      </p:sp>
      <p:pic>
        <p:nvPicPr>
          <p:cNvPr id="4" name="Picture 4" descr="The support vector machine (SVM) classifier. (a) Illustration of a classification problem between two groups (patients versus controls) for the simplified case of only two voxels. Each brain image (e.g. gray-matter map) corresponds to a point in the input space and each voxel in the image represents one dimension of this space. The gray circles represent the images of patients and the black circles images of healthy controls. The dashed lines represent hyperplanes or decision boundaries that separate the groups. (b) Illustration of the optimal hyperplane determined by the SVM algorithm. The optimal hyperplane (dashed line) is the one with the largest margin of separation between the two classes or groups. The symbols at the margin (circled) are the support vectors. During the training phase the SVM finds the optimal hyperplane or decision boundary. During the test phase the decision boundary can be applied to classify new examples (white squares). The optimal hyperplane is described by a weight vector and an off-set.  ">
            <a:extLst>
              <a:ext uri="{FF2B5EF4-FFF2-40B4-BE49-F238E27FC236}">
                <a16:creationId xmlns:a16="http://schemas.microsoft.com/office/drawing/2014/main" id="{B49F552D-BAED-6B81-A8DC-D48953A365D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45457" y="1632798"/>
            <a:ext cx="6155141" cy="3616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05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a:extLst>
              <a:ext uri="{FF2B5EF4-FFF2-40B4-BE49-F238E27FC236}">
                <a16:creationId xmlns:a16="http://schemas.microsoft.com/office/drawing/2014/main" id="{EFA48C9E-0F25-5372-B5D4-8066B405ED4D}"/>
              </a:ext>
            </a:extLst>
          </p:cNvPr>
          <p:cNvSpPr/>
          <p:nvPr/>
        </p:nvSpPr>
        <p:spPr>
          <a:xfrm>
            <a:off x="743869" y="1665962"/>
            <a:ext cx="11066805" cy="37828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pic>
        <p:nvPicPr>
          <p:cNvPr id="12" name="İçerik Yer Tutucusu 11" descr="metin, çizgi, diyagram, yazı tipi içeren bir resim&#10;&#10;Yapay zeka tarafından oluşturulan içerik yanlış olabilir.">
            <a:extLst>
              <a:ext uri="{FF2B5EF4-FFF2-40B4-BE49-F238E27FC236}">
                <a16:creationId xmlns:a16="http://schemas.microsoft.com/office/drawing/2014/main" id="{87CAC17F-7AB9-C584-FFC5-4A75407D21DA}"/>
              </a:ext>
            </a:extLst>
          </p:cNvPr>
          <p:cNvPicPr>
            <a:picLocks noGrp="1" noChangeAspect="1"/>
          </p:cNvPicPr>
          <p:nvPr>
            <p:ph idx="1"/>
          </p:nvPr>
        </p:nvPicPr>
        <p:blipFill>
          <a:blip r:embed="rId2"/>
          <a:stretch>
            <a:fillRect/>
          </a:stretch>
        </p:blipFill>
        <p:spPr>
          <a:xfrm>
            <a:off x="5930900" y="2085975"/>
            <a:ext cx="4676775" cy="2676525"/>
          </a:xfrm>
          <a:noFill/>
        </p:spPr>
      </p:pic>
      <mc:AlternateContent xmlns:mc="http://schemas.openxmlformats.org/markup-compatibility/2006" xmlns:a14="http://schemas.microsoft.com/office/drawing/2010/main">
        <mc:Choice Requires="a14">
          <p:sp>
            <p:nvSpPr>
              <p:cNvPr id="25" name="Text Placeholder 3">
                <a:extLst>
                  <a:ext uri="{FF2B5EF4-FFF2-40B4-BE49-F238E27FC236}">
                    <a16:creationId xmlns:a16="http://schemas.microsoft.com/office/drawing/2014/main" id="{DA0E9420-050F-B38D-E690-ACA5DE7C680B}"/>
                  </a:ext>
                </a:extLst>
              </p:cNvPr>
              <p:cNvSpPr>
                <a:spLocks noGrp="1"/>
              </p:cNvSpPr>
              <p:nvPr>
                <p:ph type="body" sz="half" idx="2"/>
              </p:nvPr>
            </p:nvSpPr>
            <p:spPr>
              <a:xfrm>
                <a:off x="1189039" y="231006"/>
                <a:ext cx="10331450" cy="1248544"/>
              </a:xfrm>
            </p:spPr>
            <p:txBody>
              <a:bodyPr>
                <a:normAutofit/>
              </a:bodyPr>
              <a:lstStyle/>
              <a:p>
                <a:pPr algn="ctr"/>
                <a:r>
                  <a:rPr lang="tr-TR" sz="1800" b="1" dirty="0"/>
                  <a:t>SUPPORT VECTOR REGRESSION</a:t>
                </a:r>
              </a:p>
              <a:p>
                <a:pPr marL="285750" indent="-285750" algn="ctr">
                  <a:buFont typeface="Wingdings" panose="05000000000000000000" pitchFamily="2" charset="2"/>
                  <a:buChar char="Ø"/>
                </a:pPr>
                <a:r>
                  <a:rPr lang="tr-TR" sz="1800" b="1" dirty="0" err="1"/>
                  <a:t>Marjin’in</a:t>
                </a:r>
                <a:r>
                  <a:rPr lang="tr-TR" sz="1800" b="1" dirty="0">
                    <a:ea typeface="Cambria Math" panose="02040503050406030204" pitchFamily="18" charset="0"/>
                  </a:rPr>
                  <a:t> </a:t>
                </a:r>
                <a14:m>
                  <m:oMath xmlns:m="http://schemas.openxmlformats.org/officeDocument/2006/math">
                    <m:d>
                      <m:dPr>
                        <m:ctrlPr>
                          <a:rPr lang="tr-TR" sz="1800" b="1" i="1" smtClean="0">
                            <a:latin typeface="Cambria Math" panose="02040503050406030204" pitchFamily="18" charset="0"/>
                            <a:ea typeface="Cambria Math" panose="02040503050406030204" pitchFamily="18" charset="0"/>
                          </a:rPr>
                        </m:ctrlPr>
                      </m:dPr>
                      <m:e>
                        <m:r>
                          <a:rPr lang="tr-TR" sz="1800" b="1" i="1" smtClean="0">
                            <a:latin typeface="Cambria Math" panose="02040503050406030204" pitchFamily="18" charset="0"/>
                            <a:ea typeface="Cambria Math" panose="02040503050406030204" pitchFamily="18" charset="0"/>
                          </a:rPr>
                          <m:t>𝜺</m:t>
                        </m:r>
                      </m:e>
                    </m:d>
                  </m:oMath>
                </a14:m>
                <a:r>
                  <a:rPr lang="tr-TR" sz="1800" b="1" dirty="0"/>
                  <a:t> dışında kalanlar hata olarak kabul edilir. </a:t>
                </a:r>
              </a:p>
              <a:p>
                <a:pPr marL="285750" indent="-285750" algn="ctr">
                  <a:buFont typeface="Wingdings" panose="05000000000000000000" pitchFamily="2" charset="2"/>
                  <a:buChar char="Ø"/>
                </a:pPr>
                <a:r>
                  <a:rPr lang="tr-TR" sz="1800" b="1" dirty="0"/>
                  <a:t>Amacımız, marjin değerini minimize eden doğruyu bulmak.</a:t>
                </a:r>
              </a:p>
              <a:p>
                <a:pPr marL="285750" indent="-285750" algn="ctr">
                  <a:buFont typeface="Wingdings" panose="05000000000000000000" pitchFamily="2" charset="2"/>
                  <a:buChar char="Ø"/>
                </a:pPr>
                <a:endParaRPr lang="en-US" sz="1800" b="1" dirty="0"/>
              </a:p>
            </p:txBody>
          </p:sp>
        </mc:Choice>
        <mc:Fallback xmlns="">
          <p:sp>
            <p:nvSpPr>
              <p:cNvPr id="25" name="Text Placeholder 3">
                <a:extLst>
                  <a:ext uri="{FF2B5EF4-FFF2-40B4-BE49-F238E27FC236}">
                    <a16:creationId xmlns:a16="http://schemas.microsoft.com/office/drawing/2014/main" id="{DA0E9420-050F-B38D-E690-ACA5DE7C680B}"/>
                  </a:ext>
                </a:extLst>
              </p:cNvPr>
              <p:cNvSpPr>
                <a:spLocks noGrp="1" noRot="1" noChangeAspect="1" noMove="1" noResize="1" noEditPoints="1" noAdjustHandles="1" noChangeArrowheads="1" noChangeShapeType="1" noTextEdit="1"/>
              </p:cNvSpPr>
              <p:nvPr>
                <p:ph type="body" sz="half" idx="2"/>
              </p:nvPr>
            </p:nvSpPr>
            <p:spPr>
              <a:xfrm>
                <a:off x="1189039" y="231006"/>
                <a:ext cx="10331450" cy="1248544"/>
              </a:xfrm>
              <a:blipFill>
                <a:blip r:embed="rId3"/>
                <a:stretch>
                  <a:fillRect t="-4878"/>
                </a:stretch>
              </a:blipFill>
            </p:spPr>
            <p:txBody>
              <a:bodyPr/>
              <a:lstStyle/>
              <a:p>
                <a:r>
                  <a:rPr lang="tr-TR">
                    <a:noFill/>
                  </a:rPr>
                  <a:t> </a:t>
                </a:r>
              </a:p>
            </p:txBody>
          </p:sp>
        </mc:Fallback>
      </mc:AlternateContent>
      <p:sp>
        <p:nvSpPr>
          <p:cNvPr id="4" name="Veri Yer Tutucusu 3" hidden="1">
            <a:extLst>
              <a:ext uri="{FF2B5EF4-FFF2-40B4-BE49-F238E27FC236}">
                <a16:creationId xmlns:a16="http://schemas.microsoft.com/office/drawing/2014/main" id="{67AB3A11-9EF4-0D0B-AABC-587AD4E0353E}"/>
              </a:ext>
            </a:extLst>
          </p:cNvPr>
          <p:cNvSpPr>
            <a:spLocks noGrp="1"/>
          </p:cNvSpPr>
          <p:nvPr>
            <p:ph type="dt" sz="half" idx="10"/>
          </p:nvPr>
        </p:nvSpPr>
        <p:spPr>
          <a:xfrm>
            <a:off x="658368" y="6356350"/>
            <a:ext cx="2743200" cy="365125"/>
          </a:xfrm>
        </p:spPr>
        <p:txBody>
          <a:bodyPr/>
          <a:lstStyle/>
          <a:p>
            <a:pPr rtl="0">
              <a:spcAft>
                <a:spcPts val="600"/>
              </a:spcAft>
            </a:pPr>
            <a:r>
              <a:rPr lang="tr-TR" noProof="0"/>
              <a:t>03.09.20XX</a:t>
            </a:r>
          </a:p>
        </p:txBody>
      </p:sp>
      <p:sp>
        <p:nvSpPr>
          <p:cNvPr id="6" name="Slayt Numarası Yer Tutucusu 5">
            <a:extLst>
              <a:ext uri="{FF2B5EF4-FFF2-40B4-BE49-F238E27FC236}">
                <a16:creationId xmlns:a16="http://schemas.microsoft.com/office/drawing/2014/main" id="{52B32D1C-84D2-9D2C-DC97-34201332E208}"/>
              </a:ext>
            </a:extLst>
          </p:cNvPr>
          <p:cNvSpPr>
            <a:spLocks noGrp="1"/>
          </p:cNvSpPr>
          <p:nvPr>
            <p:ph type="sldNum" sz="quarter" idx="12"/>
          </p:nvPr>
        </p:nvSpPr>
        <p:spPr/>
        <p:txBody>
          <a:bodyPr anchor="ctr">
            <a:normAutofit/>
          </a:bodyPr>
          <a:lstStyle/>
          <a:p>
            <a:pPr rtl="0">
              <a:spcAft>
                <a:spcPts val="600"/>
              </a:spcAft>
            </a:pPr>
            <a:fld id="{D8DA9DAA-006C-4F4B-980E-E3DF019B24E2}" type="slidenum">
              <a:rPr lang="tr-TR" noProof="0" smtClean="0"/>
              <a:pPr rtl="0">
                <a:spcAft>
                  <a:spcPts val="600"/>
                </a:spcAft>
              </a:pPr>
              <a:t>16</a:t>
            </a:fld>
            <a:endParaRPr lang="tr-TR" noProof="0"/>
          </a:p>
        </p:txBody>
      </p:sp>
      <p:pic>
        <p:nvPicPr>
          <p:cNvPr id="15" name="Resim 14" descr="metin, çizgi, diyagram, ekran görüntüsü içeren bir resim&#10;&#10;Yapay zeka tarafından oluşturulan içerik yanlış olabilir.">
            <a:extLst>
              <a:ext uri="{FF2B5EF4-FFF2-40B4-BE49-F238E27FC236}">
                <a16:creationId xmlns:a16="http://schemas.microsoft.com/office/drawing/2014/main" id="{38122A11-382A-2D2A-87EE-48568387C4DE}"/>
              </a:ext>
            </a:extLst>
          </p:cNvPr>
          <p:cNvPicPr>
            <a:picLocks noChangeAspect="1"/>
          </p:cNvPicPr>
          <p:nvPr/>
        </p:nvPicPr>
        <p:blipFill>
          <a:blip r:embed="rId4"/>
          <a:stretch>
            <a:fillRect/>
          </a:stretch>
        </p:blipFill>
        <p:spPr>
          <a:xfrm>
            <a:off x="903890" y="2078745"/>
            <a:ext cx="4906961" cy="3021317"/>
          </a:xfrm>
          <a:prstGeom prst="rect">
            <a:avLst/>
          </a:prstGeom>
        </p:spPr>
      </p:pic>
    </p:spTree>
    <p:extLst>
      <p:ext uri="{BB962C8B-B14F-4D97-AF65-F5344CB8AC3E}">
        <p14:creationId xmlns:p14="http://schemas.microsoft.com/office/powerpoint/2010/main" val="1123588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1376FDE-1527-1F55-2B85-9AC57E899C20}"/>
              </a:ext>
            </a:extLst>
          </p:cNvPr>
          <p:cNvSpPr>
            <a:spLocks noGrp="1"/>
          </p:cNvSpPr>
          <p:nvPr>
            <p:ph type="title"/>
          </p:nvPr>
        </p:nvSpPr>
        <p:spPr/>
        <p:txBody>
          <a:bodyPr/>
          <a:lstStyle/>
          <a:p>
            <a:pPr algn="ctr"/>
            <a:r>
              <a:rPr lang="tr-TR" dirty="0"/>
              <a:t>SVC </a:t>
            </a:r>
            <a:r>
              <a:rPr lang="tr-TR" dirty="0" err="1"/>
              <a:t>vs</a:t>
            </a:r>
            <a:r>
              <a:rPr lang="tr-TR" dirty="0"/>
              <a:t> SVR</a:t>
            </a:r>
          </a:p>
        </p:txBody>
      </p:sp>
      <p:graphicFrame>
        <p:nvGraphicFramePr>
          <p:cNvPr id="4" name="İçerik Yer Tutucusu 3">
            <a:extLst>
              <a:ext uri="{FF2B5EF4-FFF2-40B4-BE49-F238E27FC236}">
                <a16:creationId xmlns:a16="http://schemas.microsoft.com/office/drawing/2014/main" id="{D871E684-5822-3865-BFD7-584849D1082C}"/>
              </a:ext>
            </a:extLst>
          </p:cNvPr>
          <p:cNvGraphicFramePr>
            <a:graphicFrameLocks noGrp="1"/>
          </p:cNvGraphicFramePr>
          <p:nvPr>
            <p:ph idx="1"/>
            <p:extLst>
              <p:ext uri="{D42A27DB-BD31-4B8C-83A1-F6EECF244321}">
                <p14:modId xmlns:p14="http://schemas.microsoft.com/office/powerpoint/2010/main" val="3292300684"/>
              </p:ext>
            </p:extLst>
          </p:nvPr>
        </p:nvGraphicFramePr>
        <p:xfrm>
          <a:off x="838200" y="1825625"/>
          <a:ext cx="10515597" cy="185420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404286073"/>
                    </a:ext>
                  </a:extLst>
                </a:gridCol>
                <a:gridCol w="3505199">
                  <a:extLst>
                    <a:ext uri="{9D8B030D-6E8A-4147-A177-3AD203B41FA5}">
                      <a16:colId xmlns:a16="http://schemas.microsoft.com/office/drawing/2014/main" val="1527172403"/>
                    </a:ext>
                  </a:extLst>
                </a:gridCol>
                <a:gridCol w="3505199">
                  <a:extLst>
                    <a:ext uri="{9D8B030D-6E8A-4147-A177-3AD203B41FA5}">
                      <a16:colId xmlns:a16="http://schemas.microsoft.com/office/drawing/2014/main" val="3074378302"/>
                    </a:ext>
                  </a:extLst>
                </a:gridCol>
              </a:tblGrid>
              <a:tr h="370840">
                <a:tc>
                  <a:txBody>
                    <a:bodyPr/>
                    <a:lstStyle/>
                    <a:p>
                      <a:r>
                        <a:rPr lang="tr-TR" dirty="0"/>
                        <a:t>Model Türü</a:t>
                      </a:r>
                    </a:p>
                  </a:txBody>
                  <a:tcPr/>
                </a:tc>
                <a:tc>
                  <a:txBody>
                    <a:bodyPr/>
                    <a:lstStyle/>
                    <a:p>
                      <a:r>
                        <a:rPr lang="tr-TR" dirty="0"/>
                        <a:t>X </a:t>
                      </a:r>
                    </a:p>
                  </a:txBody>
                  <a:tcPr/>
                </a:tc>
                <a:tc>
                  <a:txBody>
                    <a:bodyPr/>
                    <a:lstStyle/>
                    <a:p>
                      <a:r>
                        <a:rPr lang="tr-TR" dirty="0"/>
                        <a:t>Y</a:t>
                      </a:r>
                    </a:p>
                  </a:txBody>
                  <a:tcPr/>
                </a:tc>
                <a:extLst>
                  <a:ext uri="{0D108BD9-81ED-4DB2-BD59-A6C34878D82A}">
                    <a16:rowId xmlns:a16="http://schemas.microsoft.com/office/drawing/2014/main" val="3055289447"/>
                  </a:ext>
                </a:extLst>
              </a:tr>
              <a:tr h="370840">
                <a:tc>
                  <a:txBody>
                    <a:bodyPr/>
                    <a:lstStyle/>
                    <a:p>
                      <a:r>
                        <a:rPr lang="tr-TR" dirty="0"/>
                        <a:t>SVM (SVC)</a:t>
                      </a:r>
                    </a:p>
                  </a:txBody>
                  <a:tcPr/>
                </a:tc>
                <a:tc>
                  <a:txBody>
                    <a:bodyPr/>
                    <a:lstStyle/>
                    <a:p>
                      <a:r>
                        <a:rPr lang="tr-TR" dirty="0"/>
                        <a:t>Girdi Özellikleri</a:t>
                      </a:r>
                    </a:p>
                  </a:txBody>
                  <a:tcPr/>
                </a:tc>
                <a:tc>
                  <a:txBody>
                    <a:bodyPr/>
                    <a:lstStyle/>
                    <a:p>
                      <a:r>
                        <a:rPr lang="tr-TR" dirty="0"/>
                        <a:t>Sınıf Etiketi (0,1)</a:t>
                      </a:r>
                    </a:p>
                  </a:txBody>
                  <a:tcPr/>
                </a:tc>
                <a:extLst>
                  <a:ext uri="{0D108BD9-81ED-4DB2-BD59-A6C34878D82A}">
                    <a16:rowId xmlns:a16="http://schemas.microsoft.com/office/drawing/2014/main" val="2486932912"/>
                  </a:ext>
                </a:extLst>
              </a:tr>
              <a:tr h="370840">
                <a:tc>
                  <a:txBody>
                    <a:bodyPr/>
                    <a:lstStyle/>
                    <a:p>
                      <a:r>
                        <a:rPr lang="tr-TR" dirty="0"/>
                        <a:t>SVR</a:t>
                      </a:r>
                    </a:p>
                  </a:txBody>
                  <a:tcPr/>
                </a:tc>
                <a:tc>
                  <a:txBody>
                    <a:bodyPr/>
                    <a:lstStyle/>
                    <a:p>
                      <a:r>
                        <a:rPr lang="tr-TR" dirty="0"/>
                        <a:t>Girdi Özellikleri</a:t>
                      </a:r>
                    </a:p>
                  </a:txBody>
                  <a:tcPr/>
                </a:tc>
                <a:tc>
                  <a:txBody>
                    <a:bodyPr/>
                    <a:lstStyle/>
                    <a:p>
                      <a:r>
                        <a:rPr lang="tr-TR" dirty="0"/>
                        <a:t>Sayısal Değer (</a:t>
                      </a:r>
                      <a:r>
                        <a:rPr lang="tr-TR" dirty="0" err="1"/>
                        <a:t>maaş,skor</a:t>
                      </a:r>
                      <a:r>
                        <a:rPr lang="tr-TR" dirty="0"/>
                        <a:t>)</a:t>
                      </a:r>
                    </a:p>
                  </a:txBody>
                  <a:tcPr/>
                </a:tc>
                <a:extLst>
                  <a:ext uri="{0D108BD9-81ED-4DB2-BD59-A6C34878D82A}">
                    <a16:rowId xmlns:a16="http://schemas.microsoft.com/office/drawing/2014/main" val="3671779543"/>
                  </a:ext>
                </a:extLst>
              </a:tr>
              <a:tr h="370840">
                <a:tc>
                  <a:txBody>
                    <a:bodyPr/>
                    <a:lstStyle/>
                    <a:p>
                      <a:r>
                        <a:rPr lang="tr-TR" dirty="0" err="1"/>
                        <a:t>Linear</a:t>
                      </a:r>
                      <a:r>
                        <a:rPr lang="tr-TR" dirty="0"/>
                        <a:t> </a:t>
                      </a:r>
                      <a:r>
                        <a:rPr lang="tr-TR" dirty="0" err="1"/>
                        <a:t>Regression</a:t>
                      </a:r>
                      <a:endParaRPr lang="tr-TR" dirty="0"/>
                    </a:p>
                  </a:txBody>
                  <a:tcPr/>
                </a:tc>
                <a:tc>
                  <a:txBody>
                    <a:bodyPr/>
                    <a:lstStyle/>
                    <a:p>
                      <a:r>
                        <a:rPr lang="tr-TR" dirty="0"/>
                        <a:t>Girdi</a:t>
                      </a:r>
                    </a:p>
                  </a:txBody>
                  <a:tcPr/>
                </a:tc>
                <a:tc>
                  <a:txBody>
                    <a:bodyPr/>
                    <a:lstStyle/>
                    <a:p>
                      <a:r>
                        <a:rPr lang="tr-TR" dirty="0"/>
                        <a:t>Sürekli Çıktı</a:t>
                      </a:r>
                    </a:p>
                  </a:txBody>
                  <a:tcPr/>
                </a:tc>
                <a:extLst>
                  <a:ext uri="{0D108BD9-81ED-4DB2-BD59-A6C34878D82A}">
                    <a16:rowId xmlns:a16="http://schemas.microsoft.com/office/drawing/2014/main" val="4257368286"/>
                  </a:ext>
                </a:extLst>
              </a:tr>
              <a:tr h="370840">
                <a:tc>
                  <a:txBody>
                    <a:bodyPr/>
                    <a:lstStyle/>
                    <a:p>
                      <a:r>
                        <a:rPr lang="tr-TR" dirty="0" err="1"/>
                        <a:t>Logistic</a:t>
                      </a:r>
                      <a:r>
                        <a:rPr lang="tr-TR" dirty="0"/>
                        <a:t> </a:t>
                      </a:r>
                      <a:r>
                        <a:rPr lang="tr-TR" dirty="0" err="1"/>
                        <a:t>Regression</a:t>
                      </a:r>
                      <a:endParaRPr lang="tr-TR" dirty="0"/>
                    </a:p>
                  </a:txBody>
                  <a:tcPr/>
                </a:tc>
                <a:tc>
                  <a:txBody>
                    <a:bodyPr/>
                    <a:lstStyle/>
                    <a:p>
                      <a:r>
                        <a:rPr lang="tr-TR" dirty="0"/>
                        <a:t>Girdi</a:t>
                      </a:r>
                    </a:p>
                  </a:txBody>
                  <a:tcPr/>
                </a:tc>
                <a:tc>
                  <a:txBody>
                    <a:bodyPr/>
                    <a:lstStyle/>
                    <a:p>
                      <a:r>
                        <a:rPr lang="tr-TR" dirty="0"/>
                        <a:t>Sınıf Etiketi</a:t>
                      </a:r>
                    </a:p>
                  </a:txBody>
                  <a:tcPr/>
                </a:tc>
                <a:extLst>
                  <a:ext uri="{0D108BD9-81ED-4DB2-BD59-A6C34878D82A}">
                    <a16:rowId xmlns:a16="http://schemas.microsoft.com/office/drawing/2014/main" val="2375936747"/>
                  </a:ext>
                </a:extLst>
              </a:tr>
            </a:tbl>
          </a:graphicData>
        </a:graphic>
      </p:graphicFrame>
    </p:spTree>
    <p:extLst>
      <p:ext uri="{BB962C8B-B14F-4D97-AF65-F5344CB8AC3E}">
        <p14:creationId xmlns:p14="http://schemas.microsoft.com/office/powerpoint/2010/main" val="1002129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D08128-9FD4-5E62-2899-FF98E18305F0}"/>
              </a:ext>
            </a:extLst>
          </p:cNvPr>
          <p:cNvSpPr>
            <a:spLocks noGrp="1"/>
          </p:cNvSpPr>
          <p:nvPr>
            <p:ph type="title"/>
          </p:nvPr>
        </p:nvSpPr>
        <p:spPr>
          <a:xfrm>
            <a:off x="839788" y="503236"/>
            <a:ext cx="10615612" cy="485775"/>
          </a:xfrm>
        </p:spPr>
        <p:txBody>
          <a:bodyPr>
            <a:normAutofit fontScale="90000"/>
          </a:bodyPr>
          <a:lstStyle/>
          <a:p>
            <a:pPr algn="ctr"/>
            <a:r>
              <a:rPr lang="tr-TR" b="1" dirty="0"/>
              <a:t>Destek Vektör Regresyonu (</a:t>
            </a:r>
            <a:r>
              <a:rPr lang="tr-TR" b="1" dirty="0" err="1"/>
              <a:t>Support</a:t>
            </a:r>
            <a:r>
              <a:rPr lang="tr-TR" b="1" dirty="0"/>
              <a:t> </a:t>
            </a:r>
            <a:r>
              <a:rPr lang="tr-TR" b="1" dirty="0" err="1"/>
              <a:t>Vector</a:t>
            </a:r>
            <a:r>
              <a:rPr lang="tr-TR" b="1" dirty="0"/>
              <a:t> </a:t>
            </a:r>
            <a:r>
              <a:rPr lang="tr-TR" b="1" dirty="0" err="1"/>
              <a:t>Regression</a:t>
            </a:r>
            <a:r>
              <a:rPr lang="tr-TR" b="1" dirty="0"/>
              <a:t>)</a:t>
            </a:r>
          </a:p>
        </p:txBody>
      </p:sp>
      <mc:AlternateContent xmlns:mc="http://schemas.openxmlformats.org/markup-compatibility/2006" xmlns:a14="http://schemas.microsoft.com/office/drawing/2010/main">
        <mc:Choice Requires="a14">
          <p:sp>
            <p:nvSpPr>
              <p:cNvPr id="4" name="Metin Yer Tutucusu 3">
                <a:extLst>
                  <a:ext uri="{FF2B5EF4-FFF2-40B4-BE49-F238E27FC236}">
                    <a16:creationId xmlns:a16="http://schemas.microsoft.com/office/drawing/2014/main" id="{B6608631-A466-0C22-753F-ACE3700FF4E2}"/>
                  </a:ext>
                </a:extLst>
              </p:cNvPr>
              <p:cNvSpPr>
                <a:spLocks noGrp="1"/>
              </p:cNvSpPr>
              <p:nvPr>
                <p:ph type="body" sz="half" idx="2"/>
              </p:nvPr>
            </p:nvSpPr>
            <p:spPr>
              <a:xfrm>
                <a:off x="839788" y="989011"/>
                <a:ext cx="10615612" cy="4618833"/>
              </a:xfrm>
            </p:spPr>
            <p:txBody>
              <a:bodyPr/>
              <a:lstStyle/>
              <a:p>
                <a:pPr algn="ctr"/>
                <a:r>
                  <a:rPr lang="tr-TR" b="1" dirty="0"/>
                  <a:t>Doğrusal SVR</a:t>
                </a:r>
                <a:endParaRPr lang="tr-TR" b="0" i="1" dirty="0">
                  <a:latin typeface="Cambria Math" panose="02040503050406030204" pitchFamily="18" charset="0"/>
                </a:endParaRPr>
              </a:p>
              <a:p>
                <a:pPr algn="ctr"/>
                <a14:m>
                  <m:oMath xmlns:m="http://schemas.openxmlformats.org/officeDocument/2006/math">
                    <m:r>
                      <a:rPr lang="tr-TR" b="0" i="1" smtClean="0">
                        <a:latin typeface="Cambria Math" panose="02040503050406030204" pitchFamily="18" charset="0"/>
                      </a:rPr>
                      <m:t>𝑦</m:t>
                    </m:r>
                    <m:r>
                      <a:rPr lang="tr-TR" b="0" i="1" smtClean="0">
                        <a:latin typeface="Cambria Math" panose="02040503050406030204" pitchFamily="18" charset="0"/>
                      </a:rPr>
                      <m:t>=</m:t>
                    </m:r>
                    <m:nary>
                      <m:naryPr>
                        <m:chr m:val="∑"/>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𝑁</m:t>
                        </m:r>
                      </m:sup>
                      <m:e>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𝛼</m:t>
                                </m:r>
                              </m:e>
                              <m:sub>
                                <m:r>
                                  <a:rPr lang="tr-TR" b="0" i="1" smtClean="0">
                                    <a:latin typeface="Cambria Math" panose="02040503050406030204" pitchFamily="18" charset="0"/>
                                  </a:rPr>
                                  <m:t>𝑖</m:t>
                                </m:r>
                              </m:sub>
                            </m:sSub>
                            <m:r>
                              <a:rPr lang="tr-TR" b="0" i="1" smtClean="0">
                                <a:latin typeface="Cambria Math" panose="02040503050406030204" pitchFamily="18" charset="0"/>
                              </a:rPr>
                              <m:t>−</m:t>
                            </m:r>
                            <m:sSubSup>
                              <m:sSubSupPr>
                                <m:ctrlPr>
                                  <a:rPr lang="tr-TR" b="0" i="1" smtClean="0">
                                    <a:latin typeface="Cambria Math" panose="02040503050406030204" pitchFamily="18" charset="0"/>
                                  </a:rPr>
                                </m:ctrlPr>
                              </m:sSubSupPr>
                              <m:e>
                                <m:r>
                                  <a:rPr lang="tr-TR" b="0" i="1" smtClean="0">
                                    <a:latin typeface="Cambria Math" panose="02040503050406030204" pitchFamily="18" charset="0"/>
                                    <a:ea typeface="Cambria Math" panose="02040503050406030204" pitchFamily="18" charset="0"/>
                                  </a:rPr>
                                  <m:t>𝛼</m:t>
                                </m:r>
                              </m:e>
                              <m:sub>
                                <m:r>
                                  <a:rPr lang="tr-TR" b="0" i="1" smtClean="0">
                                    <a:latin typeface="Cambria Math" panose="02040503050406030204" pitchFamily="18" charset="0"/>
                                  </a:rPr>
                                  <m:t>𝑖</m:t>
                                </m:r>
                              </m:sub>
                              <m:sup>
                                <m:r>
                                  <a:rPr lang="tr-TR" b="0" i="1" smtClean="0">
                                    <a:latin typeface="Cambria Math" panose="02040503050406030204" pitchFamily="18" charset="0"/>
                                  </a:rPr>
                                  <m:t>∗</m:t>
                                </m:r>
                              </m:sup>
                            </m:sSubSup>
                          </m:e>
                        </m:d>
                        <m:r>
                          <a:rPr lang="tr-TR" b="0" i="1" smtClean="0">
                            <a:latin typeface="Cambria Math" panose="02040503050406030204" pitchFamily="18" charset="0"/>
                          </a:rPr>
                          <m:t>.</m:t>
                        </m:r>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m:t>
                                </m:r>
                              </m:sub>
                            </m:sSub>
                            <m:r>
                              <a:rPr lang="tr-TR" b="0" i="1" smtClean="0">
                                <a:latin typeface="Cambria Math" panose="02040503050406030204" pitchFamily="18" charset="0"/>
                              </a:rPr>
                              <m:t>,</m:t>
                            </m:r>
                            <m:r>
                              <a:rPr lang="tr-TR" b="0" i="1" smtClean="0">
                                <a:latin typeface="Cambria Math" panose="02040503050406030204" pitchFamily="18" charset="0"/>
                              </a:rPr>
                              <m:t>𝑥</m:t>
                            </m:r>
                          </m:e>
                        </m:d>
                        <m:r>
                          <a:rPr lang="tr-TR" b="0" i="1" smtClean="0">
                            <a:latin typeface="Cambria Math" panose="02040503050406030204" pitchFamily="18" charset="0"/>
                          </a:rPr>
                          <m:t>+</m:t>
                        </m:r>
                        <m:r>
                          <a:rPr lang="tr-TR" b="0" i="1" smtClean="0">
                            <a:latin typeface="Cambria Math" panose="02040503050406030204" pitchFamily="18" charset="0"/>
                          </a:rPr>
                          <m:t>𝑏</m:t>
                        </m:r>
                      </m:e>
                    </m:nary>
                  </m:oMath>
                </a14:m>
                <a:r>
                  <a:rPr lang="tr-TR" dirty="0"/>
                  <a:t> 	</a:t>
                </a:r>
              </a:p>
              <a:p>
                <a:pPr algn="ctr"/>
                <a:r>
                  <a:rPr lang="tr-TR" b="1" dirty="0"/>
                  <a:t>Doğrusal Olmayan SVR (</a:t>
                </a:r>
                <a:r>
                  <a:rPr lang="tr-TR" b="1" dirty="0" err="1"/>
                  <a:t>non-linear</a:t>
                </a:r>
                <a:r>
                  <a:rPr lang="tr-TR" b="1" dirty="0"/>
                  <a:t> SVR)</a:t>
                </a:r>
              </a:p>
              <a:p>
                <a:pPr algn="ctr"/>
                <a:endParaRPr lang="tr-TR" b="1" dirty="0"/>
              </a:p>
              <a:p>
                <a:pPr algn="ctr"/>
                <a:endParaRPr lang="tr-TR" b="1" dirty="0"/>
              </a:p>
              <a:p>
                <a:pPr algn="ctr"/>
                <a:endParaRPr lang="tr-TR" b="1" dirty="0"/>
              </a:p>
              <a:p>
                <a:pPr algn="ctr"/>
                <a:endParaRPr lang="tr-TR" b="1" dirty="0"/>
              </a:p>
              <a:p>
                <a:pPr algn="ctr"/>
                <a:r>
                  <a:rPr lang="tr-TR" b="1" dirty="0"/>
                  <a:t>Kernel </a:t>
                </a:r>
                <a:r>
                  <a:rPr lang="tr-TR" b="1" dirty="0" err="1"/>
                  <a:t>Functions</a:t>
                </a:r>
                <a:endParaRPr lang="tr-TR" b="1" dirty="0"/>
              </a:p>
              <a:p>
                <a:pPr algn="ctr"/>
                <a:endParaRPr lang="tr-TR" b="1" dirty="0"/>
              </a:p>
            </p:txBody>
          </p:sp>
        </mc:Choice>
        <mc:Fallback xmlns="">
          <p:sp>
            <p:nvSpPr>
              <p:cNvPr id="4" name="Metin Yer Tutucusu 3">
                <a:extLst>
                  <a:ext uri="{FF2B5EF4-FFF2-40B4-BE49-F238E27FC236}">
                    <a16:creationId xmlns:a16="http://schemas.microsoft.com/office/drawing/2014/main" id="{B6608631-A466-0C22-753F-ACE3700FF4E2}"/>
                  </a:ext>
                </a:extLst>
              </p:cNvPr>
              <p:cNvSpPr>
                <a:spLocks noGrp="1" noRot="1" noChangeAspect="1" noMove="1" noResize="1" noEditPoints="1" noAdjustHandles="1" noChangeArrowheads="1" noChangeShapeType="1" noTextEdit="1"/>
              </p:cNvSpPr>
              <p:nvPr>
                <p:ph type="body" sz="half" idx="2"/>
              </p:nvPr>
            </p:nvSpPr>
            <p:spPr>
              <a:xfrm>
                <a:off x="839788" y="989011"/>
                <a:ext cx="10615612" cy="4618833"/>
              </a:xfrm>
              <a:blipFill>
                <a:blip r:embed="rId2"/>
                <a:stretch>
                  <a:fillRect/>
                </a:stretch>
              </a:blipFill>
            </p:spPr>
            <p:txBody>
              <a:bodyPr/>
              <a:lstStyle/>
              <a:p>
                <a:r>
                  <a:rPr lang="tr-TR">
                    <a:noFill/>
                  </a:rPr>
                  <a:t> </a:t>
                </a:r>
              </a:p>
            </p:txBody>
          </p:sp>
        </mc:Fallback>
      </mc:AlternateContent>
      <p:sp>
        <p:nvSpPr>
          <p:cNvPr id="7" name="Slayt Numarası Yer Tutucusu 6">
            <a:extLst>
              <a:ext uri="{FF2B5EF4-FFF2-40B4-BE49-F238E27FC236}">
                <a16:creationId xmlns:a16="http://schemas.microsoft.com/office/drawing/2014/main" id="{C937256F-4A03-9B94-F3CF-7B3A0B254B05}"/>
              </a:ext>
            </a:extLst>
          </p:cNvPr>
          <p:cNvSpPr>
            <a:spLocks noGrp="1"/>
          </p:cNvSpPr>
          <p:nvPr>
            <p:ph type="sldNum" sz="quarter" idx="12"/>
          </p:nvPr>
        </p:nvSpPr>
        <p:spPr/>
        <p:txBody>
          <a:bodyPr/>
          <a:lstStyle/>
          <a:p>
            <a:pPr rtl="0"/>
            <a:fld id="{D8DA9DAA-006C-4F4B-980E-E3DF019B24E2}" type="slidenum">
              <a:rPr lang="tr-TR" noProof="0" smtClean="0"/>
              <a:t>18</a:t>
            </a:fld>
            <a:endParaRPr lang="tr-TR" noProof="0"/>
          </a:p>
        </p:txBody>
      </p:sp>
      <p:pic>
        <p:nvPicPr>
          <p:cNvPr id="1032" name="Picture 8">
            <a:extLst>
              <a:ext uri="{FF2B5EF4-FFF2-40B4-BE49-F238E27FC236}">
                <a16:creationId xmlns:a16="http://schemas.microsoft.com/office/drawing/2014/main" id="{AD717483-DC8A-06EE-60BD-A546C20DD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2335" y="2246041"/>
            <a:ext cx="2601118" cy="15503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8E8491C-819E-AE06-1885-DDD6B676DF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578" y="4019943"/>
            <a:ext cx="2428875"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798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descr="çizgi, çizim, diyagram içeren bir resim&#10;&#10;Yapay zeka tarafından oluşturulan içerik yanlış olabilir.">
            <a:extLst>
              <a:ext uri="{FF2B5EF4-FFF2-40B4-BE49-F238E27FC236}">
                <a16:creationId xmlns:a16="http://schemas.microsoft.com/office/drawing/2014/main" id="{A5624D3A-114B-C5D8-89DD-69FC0C89D397}"/>
              </a:ext>
            </a:extLst>
          </p:cNvPr>
          <p:cNvPicPr>
            <a:picLocks noChangeAspect="1"/>
          </p:cNvPicPr>
          <p:nvPr/>
        </p:nvPicPr>
        <p:blipFill>
          <a:blip r:embed="rId2"/>
          <a:stretch>
            <a:fillRect/>
          </a:stretch>
        </p:blipFill>
        <p:spPr>
          <a:xfrm>
            <a:off x="930501" y="1197064"/>
            <a:ext cx="6216198" cy="4351338"/>
          </a:xfrm>
          <a:prstGeom prst="rect">
            <a:avLst/>
          </a:prstGeom>
          <a:noFill/>
        </p:spPr>
      </p:pic>
      <p:sp>
        <p:nvSpPr>
          <p:cNvPr id="3" name="Veri Yer Tutucusu 2" hidden="1">
            <a:extLst>
              <a:ext uri="{FF2B5EF4-FFF2-40B4-BE49-F238E27FC236}">
                <a16:creationId xmlns:a16="http://schemas.microsoft.com/office/drawing/2014/main" id="{EBCF5062-C398-8FE6-DF5E-ED6E41704F44}"/>
              </a:ext>
            </a:extLst>
          </p:cNvPr>
          <p:cNvSpPr>
            <a:spLocks noGrp="1"/>
          </p:cNvSpPr>
          <p:nvPr>
            <p:ph type="dt" sz="half" idx="10"/>
          </p:nvPr>
        </p:nvSpPr>
        <p:spPr/>
        <p:txBody>
          <a:bodyPr/>
          <a:lstStyle/>
          <a:p>
            <a:pPr rtl="0">
              <a:spcAft>
                <a:spcPts val="600"/>
              </a:spcAft>
            </a:pPr>
            <a:r>
              <a:rPr lang="tr-TR" noProof="0"/>
              <a:t>03.09.20XX</a:t>
            </a:r>
          </a:p>
        </p:txBody>
      </p:sp>
      <p:sp>
        <p:nvSpPr>
          <p:cNvPr id="5" name="Slayt Numarası Yer Tutucusu 4">
            <a:extLst>
              <a:ext uri="{FF2B5EF4-FFF2-40B4-BE49-F238E27FC236}">
                <a16:creationId xmlns:a16="http://schemas.microsoft.com/office/drawing/2014/main" id="{AA4CEFF5-6A68-47DE-6432-2F4C13FEA0F8}"/>
              </a:ext>
            </a:extLst>
          </p:cNvPr>
          <p:cNvSpPr>
            <a:spLocks noGrp="1"/>
          </p:cNvSpPr>
          <p:nvPr>
            <p:ph type="sldNum" sz="quarter" idx="12"/>
          </p:nvPr>
        </p:nvSpPr>
        <p:spPr/>
        <p:txBody>
          <a:bodyPr anchor="ctr">
            <a:normAutofit/>
          </a:bodyPr>
          <a:lstStyle/>
          <a:p>
            <a:pPr rtl="0">
              <a:spcAft>
                <a:spcPts val="600"/>
              </a:spcAft>
            </a:pPr>
            <a:fld id="{D8DA9DAA-006C-4F4B-980E-E3DF019B24E2}" type="slidenum">
              <a:rPr lang="tr-TR" noProof="0" smtClean="0"/>
              <a:pPr rtl="0">
                <a:spcAft>
                  <a:spcPts val="600"/>
                </a:spcAft>
              </a:pPr>
              <a:t>19</a:t>
            </a:fld>
            <a:endParaRPr lang="tr-TR" noProof="0"/>
          </a:p>
        </p:txBody>
      </p:sp>
      <p:sp>
        <p:nvSpPr>
          <p:cNvPr id="8" name="Metin kutusu 7">
            <a:extLst>
              <a:ext uri="{FF2B5EF4-FFF2-40B4-BE49-F238E27FC236}">
                <a16:creationId xmlns:a16="http://schemas.microsoft.com/office/drawing/2014/main" id="{2D68F6D2-E00E-0EDD-22C3-86BF5C0AAEAA}"/>
              </a:ext>
            </a:extLst>
          </p:cNvPr>
          <p:cNvSpPr txBox="1"/>
          <p:nvPr/>
        </p:nvSpPr>
        <p:spPr>
          <a:xfrm>
            <a:off x="7880350" y="2772568"/>
            <a:ext cx="4203700" cy="1200329"/>
          </a:xfrm>
          <a:prstGeom prst="rect">
            <a:avLst/>
          </a:prstGeom>
          <a:noFill/>
        </p:spPr>
        <p:txBody>
          <a:bodyPr wrap="square" rtlCol="0">
            <a:spAutoFit/>
          </a:bodyPr>
          <a:lstStyle/>
          <a:p>
            <a:pPr marL="342900" indent="-342900">
              <a:buFont typeface="+mj-lt"/>
              <a:buAutoNum type="alphaLcParenR"/>
            </a:pPr>
            <a:r>
              <a:rPr lang="tr-TR" b="1" dirty="0"/>
              <a:t>Doğrusal (</a:t>
            </a:r>
            <a:r>
              <a:rPr lang="tr-TR" b="1" dirty="0" err="1"/>
              <a:t>Linear</a:t>
            </a:r>
            <a:r>
              <a:rPr lang="tr-TR" b="1" dirty="0"/>
              <a:t>)</a:t>
            </a:r>
          </a:p>
          <a:p>
            <a:pPr marL="342900" indent="-342900">
              <a:buFont typeface="+mj-lt"/>
              <a:buAutoNum type="alphaLcParenR"/>
            </a:pPr>
            <a:r>
              <a:rPr lang="tr-TR" b="1" dirty="0"/>
              <a:t>Polinom (</a:t>
            </a:r>
            <a:r>
              <a:rPr lang="tr-TR" b="1" dirty="0" err="1"/>
              <a:t>Polynomial</a:t>
            </a:r>
            <a:r>
              <a:rPr lang="tr-TR" b="1" dirty="0"/>
              <a:t>)</a:t>
            </a:r>
          </a:p>
          <a:p>
            <a:pPr marL="342900" indent="-342900">
              <a:buFont typeface="+mj-lt"/>
              <a:buAutoNum type="alphaLcParenR"/>
            </a:pPr>
            <a:r>
              <a:rPr lang="tr-TR" b="1" dirty="0" err="1"/>
              <a:t>Guassian</a:t>
            </a:r>
            <a:r>
              <a:rPr lang="tr-TR" b="1" dirty="0"/>
              <a:t> (RBF)</a:t>
            </a:r>
          </a:p>
          <a:p>
            <a:pPr marL="342900" indent="-342900">
              <a:buFont typeface="+mj-lt"/>
              <a:buAutoNum type="alphaLcParenR"/>
            </a:pPr>
            <a:r>
              <a:rPr lang="tr-TR" b="1" dirty="0" err="1"/>
              <a:t>Üssel</a:t>
            </a:r>
            <a:r>
              <a:rPr lang="tr-TR" b="1" dirty="0"/>
              <a:t> (</a:t>
            </a:r>
            <a:r>
              <a:rPr lang="tr-TR" b="1" dirty="0" err="1"/>
              <a:t>Exponential</a:t>
            </a:r>
            <a:r>
              <a:rPr lang="tr-TR" b="1" dirty="0"/>
              <a:t>)</a:t>
            </a:r>
          </a:p>
        </p:txBody>
      </p:sp>
    </p:spTree>
    <p:extLst>
      <p:ext uri="{BB962C8B-B14F-4D97-AF65-F5344CB8AC3E}">
        <p14:creationId xmlns:p14="http://schemas.microsoft.com/office/powerpoint/2010/main" val="4008544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51893A6-5324-B31B-D300-8A9E65939F53}"/>
              </a:ext>
            </a:extLst>
          </p:cNvPr>
          <p:cNvSpPr>
            <a:spLocks noGrp="1"/>
          </p:cNvSpPr>
          <p:nvPr>
            <p:ph type="title"/>
          </p:nvPr>
        </p:nvSpPr>
        <p:spPr>
          <a:xfrm>
            <a:off x="1153842" y="260201"/>
            <a:ext cx="7113336" cy="2014457"/>
          </a:xfrm>
        </p:spPr>
        <p:txBody>
          <a:bodyPr>
            <a:normAutofit/>
          </a:bodyPr>
          <a:lstStyle/>
          <a:p>
            <a:r>
              <a:rPr lang="tr-TR" sz="2800" dirty="0" err="1"/>
              <a:t>Classification</a:t>
            </a:r>
            <a:r>
              <a:rPr lang="tr-TR" sz="2800" dirty="0"/>
              <a:t>: </a:t>
            </a:r>
            <a:r>
              <a:rPr lang="tr-TR" sz="2800" dirty="0" err="1"/>
              <a:t>Breast</a:t>
            </a:r>
            <a:r>
              <a:rPr lang="tr-TR" sz="2800" dirty="0"/>
              <a:t> </a:t>
            </a:r>
            <a:r>
              <a:rPr lang="tr-TR" sz="2800" dirty="0" err="1"/>
              <a:t>Cancer</a:t>
            </a:r>
            <a:r>
              <a:rPr lang="tr-TR" sz="2800" dirty="0"/>
              <a:t> </a:t>
            </a:r>
            <a:r>
              <a:rPr lang="tr-TR" sz="2800" dirty="0" err="1"/>
              <a:t>Detection</a:t>
            </a:r>
            <a:endParaRPr lang="tr-TR" sz="2800" dirty="0"/>
          </a:p>
        </p:txBody>
      </p:sp>
      <p:pic>
        <p:nvPicPr>
          <p:cNvPr id="8" name="İçerik Yer Tutucusu 7" descr="simge, sembol, logo, tasarım içeren bir resim&#10;&#10;Açıklama otomatik olarak oluşturuldu">
            <a:extLst>
              <a:ext uri="{FF2B5EF4-FFF2-40B4-BE49-F238E27FC236}">
                <a16:creationId xmlns:a16="http://schemas.microsoft.com/office/drawing/2014/main" id="{4D63A0AE-FA58-E54D-D0D8-172582ED6DF1}"/>
              </a:ext>
            </a:extLst>
          </p:cNvPr>
          <p:cNvPicPr>
            <a:picLocks noGrp="1" noChangeAspect="1"/>
          </p:cNvPicPr>
          <p:nvPr>
            <p:ph idx="1"/>
          </p:nvPr>
        </p:nvPicPr>
        <p:blipFill>
          <a:blip r:embed="rId2"/>
          <a:stretch>
            <a:fillRect/>
          </a:stretch>
        </p:blipFill>
        <p:spPr>
          <a:xfrm>
            <a:off x="1153841" y="3862904"/>
            <a:ext cx="536117" cy="997772"/>
          </a:xfrm>
        </p:spPr>
      </p:pic>
      <p:pic>
        <p:nvPicPr>
          <p:cNvPr id="6" name="İçerik Yer Tutucusu 5" descr="çizgi, ekran görüntüsü, diyagram, öykü gelişim çizgisi; kumpas; grafiğini çıkarma içeren bir resim&#10;&#10;Açıklama otomatik olarak oluşturuldu">
            <a:extLst>
              <a:ext uri="{FF2B5EF4-FFF2-40B4-BE49-F238E27FC236}">
                <a16:creationId xmlns:a16="http://schemas.microsoft.com/office/drawing/2014/main" id="{0F54ED68-D37C-86E5-1D91-01ED2B46BA2D}"/>
              </a:ext>
            </a:extLst>
          </p:cNvPr>
          <p:cNvPicPr>
            <a:picLocks noChangeAspect="1"/>
          </p:cNvPicPr>
          <p:nvPr/>
        </p:nvPicPr>
        <p:blipFill>
          <a:blip r:embed="rId3"/>
          <a:stretch>
            <a:fillRect/>
          </a:stretch>
        </p:blipFill>
        <p:spPr>
          <a:xfrm>
            <a:off x="1153841" y="1858537"/>
            <a:ext cx="3924910" cy="152090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Slayt Numarası Yer Tutucusu 3">
            <a:extLst>
              <a:ext uri="{FF2B5EF4-FFF2-40B4-BE49-F238E27FC236}">
                <a16:creationId xmlns:a16="http://schemas.microsoft.com/office/drawing/2014/main" id="{BA11BBFB-D9D7-3AA7-3611-4830EA213BEB}"/>
              </a:ext>
            </a:extLst>
          </p:cNvPr>
          <p:cNvSpPr>
            <a:spLocks noGrp="1"/>
          </p:cNvSpPr>
          <p:nvPr>
            <p:ph type="sldNum" sz="quarter" idx="12"/>
          </p:nvPr>
        </p:nvSpPr>
        <p:spPr>
          <a:xfrm>
            <a:off x="10276321" y="6309360"/>
            <a:ext cx="771089" cy="365125"/>
          </a:xfrm>
        </p:spPr>
        <p:txBody>
          <a:bodyPr>
            <a:normAutofit/>
          </a:bodyPr>
          <a:lstStyle/>
          <a:p>
            <a:pPr>
              <a:spcAft>
                <a:spcPts val="600"/>
              </a:spcAft>
            </a:pPr>
            <a:fld id="{6D22F896-40B5-4ADD-8801-0D06FADFA095}" type="slidenum">
              <a:rPr lang="en-US" smtClean="0"/>
              <a:pPr>
                <a:spcAft>
                  <a:spcPts val="600"/>
                </a:spcAft>
              </a:pPr>
              <a:t>2</a:t>
            </a:fld>
            <a:endParaRPr lang="en-US"/>
          </a:p>
        </p:txBody>
      </p:sp>
      <p:sp>
        <p:nvSpPr>
          <p:cNvPr id="11" name="Dikdörtgen 10">
            <a:extLst>
              <a:ext uri="{FF2B5EF4-FFF2-40B4-BE49-F238E27FC236}">
                <a16:creationId xmlns:a16="http://schemas.microsoft.com/office/drawing/2014/main" id="{AAEB4B1A-6087-3450-832B-A4E1211A3DF9}"/>
              </a:ext>
            </a:extLst>
          </p:cNvPr>
          <p:cNvSpPr/>
          <p:nvPr/>
        </p:nvSpPr>
        <p:spPr>
          <a:xfrm>
            <a:off x="1685576" y="3862904"/>
            <a:ext cx="1262121" cy="997772"/>
          </a:xfrm>
          <a:prstGeom prst="rect">
            <a:avLst/>
          </a:prstGeom>
          <a:solidFill>
            <a:srgbClr val="FFFFFF"/>
          </a:solidFill>
          <a:ln>
            <a:solidFill>
              <a:srgbClr val="66C0D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b="1" dirty="0"/>
          </a:p>
        </p:txBody>
      </p:sp>
      <p:sp>
        <p:nvSpPr>
          <p:cNvPr id="12" name="Metin kutusu 11">
            <a:extLst>
              <a:ext uri="{FF2B5EF4-FFF2-40B4-BE49-F238E27FC236}">
                <a16:creationId xmlns:a16="http://schemas.microsoft.com/office/drawing/2014/main" id="{0C058220-F50B-E192-569E-81001C30F7BE}"/>
              </a:ext>
            </a:extLst>
          </p:cNvPr>
          <p:cNvSpPr txBox="1"/>
          <p:nvPr/>
        </p:nvSpPr>
        <p:spPr>
          <a:xfrm>
            <a:off x="1675382" y="3911992"/>
            <a:ext cx="1423416" cy="276999"/>
          </a:xfrm>
          <a:prstGeom prst="rect">
            <a:avLst/>
          </a:prstGeom>
          <a:noFill/>
        </p:spPr>
        <p:txBody>
          <a:bodyPr wrap="square" rtlCol="0">
            <a:spAutoFit/>
          </a:bodyPr>
          <a:lstStyle/>
          <a:p>
            <a:r>
              <a:rPr lang="tr-TR" sz="1200" b="1" dirty="0" err="1"/>
              <a:t>Benign</a:t>
            </a:r>
            <a:r>
              <a:rPr lang="tr-TR" sz="1200" b="1" dirty="0"/>
              <a:t> (iyi huylu)</a:t>
            </a:r>
          </a:p>
        </p:txBody>
      </p:sp>
      <p:sp>
        <p:nvSpPr>
          <p:cNvPr id="13" name="Metin kutusu 12">
            <a:extLst>
              <a:ext uri="{FF2B5EF4-FFF2-40B4-BE49-F238E27FC236}">
                <a16:creationId xmlns:a16="http://schemas.microsoft.com/office/drawing/2014/main" id="{3C50484C-E7F6-C7F9-889E-D48EACAE5C35}"/>
              </a:ext>
            </a:extLst>
          </p:cNvPr>
          <p:cNvSpPr txBox="1"/>
          <p:nvPr/>
        </p:nvSpPr>
        <p:spPr>
          <a:xfrm>
            <a:off x="1648062" y="4218369"/>
            <a:ext cx="1450737" cy="276999"/>
          </a:xfrm>
          <a:prstGeom prst="rect">
            <a:avLst/>
          </a:prstGeom>
          <a:noFill/>
        </p:spPr>
        <p:txBody>
          <a:bodyPr wrap="square" rtlCol="0">
            <a:spAutoFit/>
          </a:bodyPr>
          <a:lstStyle/>
          <a:p>
            <a:r>
              <a:rPr lang="tr-TR" sz="1200" b="1" dirty="0" err="1"/>
              <a:t>malignant</a:t>
            </a:r>
            <a:r>
              <a:rPr lang="tr-TR" sz="1200" b="1" dirty="0"/>
              <a:t> </a:t>
            </a:r>
            <a:r>
              <a:rPr lang="tr-TR" sz="1200" b="1" dirty="0" err="1"/>
              <a:t>type</a:t>
            </a:r>
            <a:r>
              <a:rPr lang="tr-TR" sz="1200" b="1" dirty="0"/>
              <a:t> 1</a:t>
            </a:r>
          </a:p>
        </p:txBody>
      </p:sp>
      <p:sp>
        <p:nvSpPr>
          <p:cNvPr id="15" name="Metin kutusu 14">
            <a:extLst>
              <a:ext uri="{FF2B5EF4-FFF2-40B4-BE49-F238E27FC236}">
                <a16:creationId xmlns:a16="http://schemas.microsoft.com/office/drawing/2014/main" id="{B910EC35-3EBE-C987-5FBF-B0B9CF0F5E00}"/>
              </a:ext>
            </a:extLst>
          </p:cNvPr>
          <p:cNvSpPr txBox="1"/>
          <p:nvPr/>
        </p:nvSpPr>
        <p:spPr>
          <a:xfrm>
            <a:off x="1648062" y="4516111"/>
            <a:ext cx="1450736" cy="276999"/>
          </a:xfrm>
          <a:prstGeom prst="rect">
            <a:avLst/>
          </a:prstGeom>
          <a:noFill/>
        </p:spPr>
        <p:txBody>
          <a:bodyPr wrap="square" rtlCol="0">
            <a:spAutoFit/>
          </a:bodyPr>
          <a:lstStyle/>
          <a:p>
            <a:r>
              <a:rPr lang="tr-TR" sz="1200" b="1" dirty="0" err="1"/>
              <a:t>malignant</a:t>
            </a:r>
            <a:r>
              <a:rPr lang="tr-TR" sz="1200" b="1" dirty="0"/>
              <a:t> </a:t>
            </a:r>
            <a:r>
              <a:rPr lang="tr-TR" sz="1200" b="1" dirty="0" err="1"/>
              <a:t>type</a:t>
            </a:r>
            <a:r>
              <a:rPr lang="tr-TR" sz="1200" b="1" dirty="0"/>
              <a:t> 2</a:t>
            </a:r>
          </a:p>
        </p:txBody>
      </p:sp>
      <p:pic>
        <p:nvPicPr>
          <p:cNvPr id="17" name="Resim 16" descr="çizgi, yazı tipi, ekran görüntüsü, metin içeren bir resim&#10;&#10;Açıklama otomatik olarak oluşturuldu">
            <a:extLst>
              <a:ext uri="{FF2B5EF4-FFF2-40B4-BE49-F238E27FC236}">
                <a16:creationId xmlns:a16="http://schemas.microsoft.com/office/drawing/2014/main" id="{360EB84C-74DE-07B1-8068-F295BDBBD6FC}"/>
              </a:ext>
            </a:extLst>
          </p:cNvPr>
          <p:cNvPicPr>
            <a:picLocks noChangeAspect="1"/>
          </p:cNvPicPr>
          <p:nvPr/>
        </p:nvPicPr>
        <p:blipFill>
          <a:blip r:embed="rId4"/>
          <a:stretch>
            <a:fillRect/>
          </a:stretch>
        </p:blipFill>
        <p:spPr>
          <a:xfrm>
            <a:off x="1153841" y="5320287"/>
            <a:ext cx="3924910" cy="9775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9" name="Resim 18" descr="çizgi, diyagram, metin, ekran görüntüsü içeren bir resim&#10;&#10;Açıklama otomatik olarak oluşturuldu">
            <a:extLst>
              <a:ext uri="{FF2B5EF4-FFF2-40B4-BE49-F238E27FC236}">
                <a16:creationId xmlns:a16="http://schemas.microsoft.com/office/drawing/2014/main" id="{B2BDF825-341A-802F-DFE2-8E5D75A7409B}"/>
              </a:ext>
            </a:extLst>
          </p:cNvPr>
          <p:cNvPicPr>
            <a:picLocks noChangeAspect="1"/>
          </p:cNvPicPr>
          <p:nvPr/>
        </p:nvPicPr>
        <p:blipFill>
          <a:blip r:embed="rId5"/>
          <a:srcRect l="18666" r="21370"/>
          <a:stretch/>
        </p:blipFill>
        <p:spPr>
          <a:xfrm>
            <a:off x="6003673" y="1678497"/>
            <a:ext cx="5034486" cy="3989607"/>
          </a:xfrm>
          <a:prstGeom prst="rect">
            <a:avLst/>
          </a:prstGeom>
        </p:spPr>
      </p:pic>
    </p:spTree>
    <p:extLst>
      <p:ext uri="{BB962C8B-B14F-4D97-AF65-F5344CB8AC3E}">
        <p14:creationId xmlns:p14="http://schemas.microsoft.com/office/powerpoint/2010/main" val="1597265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05" name="Freeform: Shape 410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07" name="Freeform: Shape 410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09" name="Rectangle 410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11" name="Rectangle 411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Metin kutusu 1">
            <a:extLst>
              <a:ext uri="{FF2B5EF4-FFF2-40B4-BE49-F238E27FC236}">
                <a16:creationId xmlns:a16="http://schemas.microsoft.com/office/drawing/2014/main" id="{3C4401B3-AC46-A040-19C2-B9E5170E48E2}"/>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57150">
              <a:lnSpc>
                <a:spcPct val="90000"/>
              </a:lnSpc>
              <a:spcAft>
                <a:spcPts val="600"/>
              </a:spcAft>
            </a:pPr>
            <a:endParaRPr lang="en-US" sz="1700" dirty="0"/>
          </a:p>
        </p:txBody>
      </p:sp>
      <p:pic>
        <p:nvPicPr>
          <p:cNvPr id="4098" name="Picture 2" descr="metin, at, ekran görüntüsü içeren bir resim&#10;&#10;Yapay zeka tarafından oluşturulan içerik yanlış olabilir.">
            <a:extLst>
              <a:ext uri="{FF2B5EF4-FFF2-40B4-BE49-F238E27FC236}">
                <a16:creationId xmlns:a16="http://schemas.microsoft.com/office/drawing/2014/main" id="{76B9BF27-7DD7-EBEE-9114-5564845031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1184" y="883539"/>
            <a:ext cx="6922008" cy="5191505"/>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1FEA072D-B056-FA6C-CDF5-1FA19599AABD}"/>
              </a:ext>
            </a:extLst>
          </p:cNvPr>
          <p:cNvSpPr txBox="1"/>
          <p:nvPr/>
        </p:nvSpPr>
        <p:spPr>
          <a:xfrm>
            <a:off x="500514" y="1722922"/>
            <a:ext cx="3278659" cy="369332"/>
          </a:xfrm>
          <a:prstGeom prst="rect">
            <a:avLst/>
          </a:prstGeom>
          <a:noFill/>
        </p:spPr>
        <p:txBody>
          <a:bodyPr wrap="square" rtlCol="0">
            <a:spAutoFit/>
          </a:bodyPr>
          <a:lstStyle/>
          <a:p>
            <a:pPr algn="ctr"/>
            <a:r>
              <a:rPr lang="tr-TR" b="1"/>
              <a:t>Multi-Class Classification</a:t>
            </a:r>
            <a:endParaRPr lang="tr-TR" b="1" dirty="0"/>
          </a:p>
        </p:txBody>
      </p:sp>
      <p:graphicFrame>
        <p:nvGraphicFramePr>
          <p:cNvPr id="4" name="Tablo 3">
            <a:extLst>
              <a:ext uri="{FF2B5EF4-FFF2-40B4-BE49-F238E27FC236}">
                <a16:creationId xmlns:a16="http://schemas.microsoft.com/office/drawing/2014/main" id="{93F21B46-CEE2-0F25-C8AE-C6F5856751E0}"/>
              </a:ext>
            </a:extLst>
          </p:cNvPr>
          <p:cNvGraphicFramePr>
            <a:graphicFrameLocks noGrp="1"/>
          </p:cNvGraphicFramePr>
          <p:nvPr>
            <p:extLst>
              <p:ext uri="{D42A27DB-BD31-4B8C-83A1-F6EECF244321}">
                <p14:modId xmlns:p14="http://schemas.microsoft.com/office/powerpoint/2010/main" val="629403498"/>
              </p:ext>
            </p:extLst>
          </p:nvPr>
        </p:nvGraphicFramePr>
        <p:xfrm>
          <a:off x="368808" y="2812994"/>
          <a:ext cx="4732582" cy="3215234"/>
        </p:xfrm>
        <a:graphic>
          <a:graphicData uri="http://schemas.openxmlformats.org/drawingml/2006/table">
            <a:tbl>
              <a:tblPr firstRow="1" bandRow="1">
                <a:tableStyleId>{5C22544A-7EE6-4342-B048-85BDC9FD1C3A}</a:tableStyleId>
              </a:tblPr>
              <a:tblGrid>
                <a:gridCol w="2366291">
                  <a:extLst>
                    <a:ext uri="{9D8B030D-6E8A-4147-A177-3AD203B41FA5}">
                      <a16:colId xmlns:a16="http://schemas.microsoft.com/office/drawing/2014/main" val="1290635453"/>
                    </a:ext>
                  </a:extLst>
                </a:gridCol>
                <a:gridCol w="2366291">
                  <a:extLst>
                    <a:ext uri="{9D8B030D-6E8A-4147-A177-3AD203B41FA5}">
                      <a16:colId xmlns:a16="http://schemas.microsoft.com/office/drawing/2014/main" val="1835364020"/>
                    </a:ext>
                  </a:extLst>
                </a:gridCol>
              </a:tblGrid>
              <a:tr h="654914">
                <a:tc>
                  <a:txBody>
                    <a:bodyPr/>
                    <a:lstStyle/>
                    <a:p>
                      <a:r>
                        <a:rPr lang="tr-TR" dirty="0"/>
                        <a:t>Kernel Türü</a:t>
                      </a:r>
                    </a:p>
                  </a:txBody>
                  <a:tcPr/>
                </a:tc>
                <a:tc>
                  <a:txBody>
                    <a:bodyPr/>
                    <a:lstStyle/>
                    <a:p>
                      <a:r>
                        <a:rPr lang="tr-TR" dirty="0"/>
                        <a:t>Ne Zaman Kullanılır?</a:t>
                      </a:r>
                    </a:p>
                  </a:txBody>
                  <a:tcPr/>
                </a:tc>
                <a:extLst>
                  <a:ext uri="{0D108BD9-81ED-4DB2-BD59-A6C34878D82A}">
                    <a16:rowId xmlns:a16="http://schemas.microsoft.com/office/drawing/2014/main" val="3957110376"/>
                  </a:ext>
                </a:extLst>
              </a:tr>
              <a:tr h="551468">
                <a:tc>
                  <a:txBody>
                    <a:bodyPr/>
                    <a:lstStyle/>
                    <a:p>
                      <a:r>
                        <a:rPr lang="tr-TR" dirty="0" err="1"/>
                        <a:t>Linear</a:t>
                      </a:r>
                      <a:endParaRPr lang="tr-TR" dirty="0"/>
                    </a:p>
                  </a:txBody>
                  <a:tcPr/>
                </a:tc>
                <a:tc>
                  <a:txBody>
                    <a:bodyPr/>
                    <a:lstStyle/>
                    <a:p>
                      <a:r>
                        <a:rPr lang="tr-TR" dirty="0"/>
                        <a:t>Sınıflar zaten çizgiyle ayrılabiliyorsa</a:t>
                      </a:r>
                    </a:p>
                  </a:txBody>
                  <a:tcPr/>
                </a:tc>
                <a:extLst>
                  <a:ext uri="{0D108BD9-81ED-4DB2-BD59-A6C34878D82A}">
                    <a16:rowId xmlns:a16="http://schemas.microsoft.com/office/drawing/2014/main" val="2384330475"/>
                  </a:ext>
                </a:extLst>
              </a:tr>
              <a:tr h="551468">
                <a:tc>
                  <a:txBody>
                    <a:bodyPr/>
                    <a:lstStyle/>
                    <a:p>
                      <a:r>
                        <a:rPr lang="tr-TR" dirty="0" err="1"/>
                        <a:t>Rbf</a:t>
                      </a:r>
                      <a:endParaRPr lang="tr-TR" dirty="0"/>
                    </a:p>
                  </a:txBody>
                  <a:tcPr/>
                </a:tc>
                <a:tc>
                  <a:txBody>
                    <a:bodyPr/>
                    <a:lstStyle/>
                    <a:p>
                      <a:r>
                        <a:rPr lang="tr-TR" dirty="0"/>
                        <a:t>Karmaşık, iç içe geçmiş verilerde</a:t>
                      </a:r>
                    </a:p>
                  </a:txBody>
                  <a:tcPr/>
                </a:tc>
                <a:extLst>
                  <a:ext uri="{0D108BD9-81ED-4DB2-BD59-A6C34878D82A}">
                    <a16:rowId xmlns:a16="http://schemas.microsoft.com/office/drawing/2014/main" val="413313129"/>
                  </a:ext>
                </a:extLst>
              </a:tr>
              <a:tr h="551468">
                <a:tc>
                  <a:txBody>
                    <a:bodyPr/>
                    <a:lstStyle/>
                    <a:p>
                      <a:r>
                        <a:rPr lang="tr-TR" dirty="0" err="1"/>
                        <a:t>Poly</a:t>
                      </a:r>
                      <a:endParaRPr lang="tr-TR" dirty="0"/>
                    </a:p>
                  </a:txBody>
                  <a:tcPr/>
                </a:tc>
                <a:tc>
                  <a:txBody>
                    <a:bodyPr/>
                    <a:lstStyle/>
                    <a:p>
                      <a:r>
                        <a:rPr lang="tr-TR" dirty="0"/>
                        <a:t>Veri kısmen doğrusal ama biraz kıvrımlıysa</a:t>
                      </a:r>
                    </a:p>
                  </a:txBody>
                  <a:tcPr/>
                </a:tc>
                <a:extLst>
                  <a:ext uri="{0D108BD9-81ED-4DB2-BD59-A6C34878D82A}">
                    <a16:rowId xmlns:a16="http://schemas.microsoft.com/office/drawing/2014/main" val="2469373986"/>
                  </a:ext>
                </a:extLst>
              </a:tr>
              <a:tr h="551468">
                <a:tc>
                  <a:txBody>
                    <a:bodyPr/>
                    <a:lstStyle/>
                    <a:p>
                      <a:r>
                        <a:rPr lang="tr-TR" dirty="0"/>
                        <a:t>Sigmoid</a:t>
                      </a:r>
                    </a:p>
                  </a:txBody>
                  <a:tcPr/>
                </a:tc>
                <a:tc>
                  <a:txBody>
                    <a:bodyPr/>
                    <a:lstStyle/>
                    <a:p>
                      <a:r>
                        <a:rPr lang="tr-TR" dirty="0"/>
                        <a:t>Nöral ağlara benzer davranışlar için</a:t>
                      </a:r>
                    </a:p>
                  </a:txBody>
                  <a:tcPr/>
                </a:tc>
                <a:extLst>
                  <a:ext uri="{0D108BD9-81ED-4DB2-BD59-A6C34878D82A}">
                    <a16:rowId xmlns:a16="http://schemas.microsoft.com/office/drawing/2014/main" val="1510630674"/>
                  </a:ext>
                </a:extLst>
              </a:tr>
            </a:tbl>
          </a:graphicData>
        </a:graphic>
      </p:graphicFrame>
    </p:spTree>
    <p:extLst>
      <p:ext uri="{BB962C8B-B14F-4D97-AF65-F5344CB8AC3E}">
        <p14:creationId xmlns:p14="http://schemas.microsoft.com/office/powerpoint/2010/main" val="1688259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1" name="Rectangle 513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harita, ekran görüntüsü, diyagram, metin içeren bir resim&#10;&#10;Yapay zeka tarafından oluşturulan içerik yanlış olabilir.">
            <a:extLst>
              <a:ext uri="{FF2B5EF4-FFF2-40B4-BE49-F238E27FC236}">
                <a16:creationId xmlns:a16="http://schemas.microsoft.com/office/drawing/2014/main" id="{3514996E-9E95-C25B-3D13-3E60B494776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5685" y="1257194"/>
            <a:ext cx="4384973" cy="3288730"/>
          </a:xfrm>
          <a:prstGeom prst="rect">
            <a:avLst/>
          </a:prstGeom>
          <a:noFill/>
          <a:extLst>
            <a:ext uri="{909E8E84-426E-40DD-AFC4-6F175D3DCCD1}">
              <a14:hiddenFill xmlns:a14="http://schemas.microsoft.com/office/drawing/2010/main">
                <a:solidFill>
                  <a:srgbClr val="FFFFFF"/>
                </a:solidFill>
              </a14:hiddenFill>
            </a:ext>
          </a:extLst>
        </p:spPr>
      </p:pic>
      <p:sp>
        <p:nvSpPr>
          <p:cNvPr id="5133" name="Rectangle 513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72C1B5C-EB11-AE80-D3F9-520F3835C6BB}"/>
              </a:ext>
            </a:extLst>
          </p:cNvPr>
          <p:cNvSpPr>
            <a:spLocks noGrp="1"/>
          </p:cNvSpPr>
          <p:nvPr>
            <p:ph type="title"/>
          </p:nvPr>
        </p:nvSpPr>
        <p:spPr>
          <a:xfrm>
            <a:off x="302085" y="378745"/>
            <a:ext cx="7940041" cy="1201705"/>
          </a:xfrm>
        </p:spPr>
        <p:txBody>
          <a:bodyPr vert="horz" lIns="91440" tIns="45720" rIns="91440" bIns="45720" rtlCol="0" anchor="ctr">
            <a:normAutofit/>
          </a:bodyPr>
          <a:lstStyle/>
          <a:p>
            <a:pPr algn="ctr"/>
            <a:r>
              <a:rPr lang="en-US" sz="3400" kern="1200" dirty="0">
                <a:solidFill>
                  <a:schemeClr val="tx1"/>
                </a:solidFill>
                <a:latin typeface="+mj-lt"/>
                <a:ea typeface="+mj-ea"/>
                <a:cs typeface="+mj-cs"/>
              </a:rPr>
              <a:t>Unbalanced </a:t>
            </a:r>
            <a:r>
              <a:rPr lang="tr-TR" sz="3400" kern="1200" dirty="0">
                <a:solidFill>
                  <a:schemeClr val="tx1"/>
                </a:solidFill>
                <a:latin typeface="+mj-lt"/>
                <a:ea typeface="+mj-ea"/>
                <a:cs typeface="+mj-cs"/>
              </a:rPr>
              <a:t>P</a:t>
            </a:r>
            <a:r>
              <a:rPr lang="en-US" sz="3400" kern="1200" dirty="0" err="1">
                <a:solidFill>
                  <a:schemeClr val="tx1"/>
                </a:solidFill>
                <a:latin typeface="+mj-lt"/>
                <a:ea typeface="+mj-ea"/>
                <a:cs typeface="+mj-cs"/>
              </a:rPr>
              <a:t>roblems</a:t>
            </a:r>
            <a:r>
              <a:rPr lang="tr-TR" sz="3400" kern="1200" dirty="0">
                <a:solidFill>
                  <a:schemeClr val="tx1"/>
                </a:solidFill>
                <a:latin typeface="+mj-lt"/>
                <a:ea typeface="+mj-ea"/>
                <a:cs typeface="+mj-cs"/>
              </a:rPr>
              <a:t> </a:t>
            </a:r>
            <a:br>
              <a:rPr lang="tr-TR" sz="3400" kern="1200" dirty="0">
                <a:solidFill>
                  <a:schemeClr val="tx1"/>
                </a:solidFill>
                <a:latin typeface="+mj-lt"/>
                <a:ea typeface="+mj-ea"/>
                <a:cs typeface="+mj-cs"/>
              </a:rPr>
            </a:br>
            <a:r>
              <a:rPr lang="tr-TR" sz="3400" kern="1200" dirty="0">
                <a:solidFill>
                  <a:schemeClr val="tx1"/>
                </a:solidFill>
                <a:latin typeface="+mj-lt"/>
                <a:ea typeface="+mj-ea"/>
                <a:cs typeface="+mj-cs"/>
              </a:rPr>
              <a:t>(Dengesiz Sınıf Problemleri)</a:t>
            </a:r>
            <a:endParaRPr lang="en-US" sz="3400" kern="1200" dirty="0">
              <a:solidFill>
                <a:schemeClr val="tx1"/>
              </a:solidFill>
              <a:latin typeface="+mj-lt"/>
              <a:ea typeface="+mj-ea"/>
              <a:cs typeface="+mj-cs"/>
            </a:endParaRPr>
          </a:p>
        </p:txBody>
      </p:sp>
      <p:sp>
        <p:nvSpPr>
          <p:cNvPr id="4" name="Metin kutusu 3">
            <a:extLst>
              <a:ext uri="{FF2B5EF4-FFF2-40B4-BE49-F238E27FC236}">
                <a16:creationId xmlns:a16="http://schemas.microsoft.com/office/drawing/2014/main" id="{CD01F599-8A61-5A04-CEB9-44580A34CD11}"/>
              </a:ext>
            </a:extLst>
          </p:cNvPr>
          <p:cNvSpPr txBox="1"/>
          <p:nvPr/>
        </p:nvSpPr>
        <p:spPr>
          <a:xfrm>
            <a:off x="4391094" y="1570095"/>
            <a:ext cx="3927223" cy="4185761"/>
          </a:xfrm>
          <a:prstGeom prst="rect">
            <a:avLst/>
          </a:prstGeom>
          <a:noFill/>
        </p:spPr>
        <p:txBody>
          <a:bodyPr wrap="square" rtlCol="0">
            <a:spAutoFit/>
          </a:bodyPr>
          <a:lstStyle/>
          <a:p>
            <a:pPr marL="285750" indent="-285750">
              <a:buFont typeface="Arial" panose="020B0604020202020204" pitchFamily="34" charset="0"/>
              <a:buChar char="•"/>
            </a:pPr>
            <a:r>
              <a:rPr lang="tr-TR" sz="1400" b="1" dirty="0">
                <a:solidFill>
                  <a:srgbClr val="AAD3E8"/>
                </a:solidFill>
              </a:rPr>
              <a:t>Mavi Noktalar (</a:t>
            </a:r>
            <a:r>
              <a:rPr lang="tr-TR" sz="1400" b="1" dirty="0" err="1">
                <a:solidFill>
                  <a:srgbClr val="AAD3E8"/>
                </a:solidFill>
              </a:rPr>
              <a:t>Majority</a:t>
            </a:r>
            <a:r>
              <a:rPr lang="tr-TR" sz="1400" b="1" dirty="0">
                <a:solidFill>
                  <a:srgbClr val="AAD3E8"/>
                </a:solidFill>
              </a:rPr>
              <a:t> Class)</a:t>
            </a:r>
          </a:p>
          <a:p>
            <a:pPr marL="285750" indent="-285750">
              <a:buFont typeface="Arial" panose="020B0604020202020204" pitchFamily="34" charset="0"/>
              <a:buChar char="•"/>
            </a:pPr>
            <a:r>
              <a:rPr lang="tr-TR" sz="1400" b="1" dirty="0">
                <a:solidFill>
                  <a:srgbClr val="B15928"/>
                </a:solidFill>
              </a:rPr>
              <a:t>Kahverengi Noktalar (</a:t>
            </a:r>
            <a:r>
              <a:rPr lang="tr-TR" sz="1400" b="1" dirty="0" err="1">
                <a:solidFill>
                  <a:srgbClr val="B15928"/>
                </a:solidFill>
              </a:rPr>
              <a:t>Minority</a:t>
            </a:r>
            <a:r>
              <a:rPr lang="tr-TR" sz="1400" b="1" dirty="0">
                <a:solidFill>
                  <a:srgbClr val="B15928"/>
                </a:solidFill>
              </a:rPr>
              <a:t> Class)</a:t>
            </a:r>
          </a:p>
          <a:p>
            <a:pPr marL="285750" indent="-285750">
              <a:buFont typeface="Arial" panose="020B0604020202020204" pitchFamily="34" charset="0"/>
              <a:buChar char="•"/>
            </a:pPr>
            <a:r>
              <a:rPr lang="tr-TR" sz="1400" b="1" dirty="0"/>
              <a:t>Siyah Çizgi: </a:t>
            </a:r>
            <a:r>
              <a:rPr lang="tr-TR" sz="1400" dirty="0"/>
              <a:t>Normal </a:t>
            </a:r>
            <a:r>
              <a:rPr lang="tr-TR" sz="1400" dirty="0" err="1"/>
              <a:t>SVM’in</a:t>
            </a:r>
            <a:r>
              <a:rPr lang="tr-TR" sz="1400" dirty="0"/>
              <a:t> çizdiği karar sınırı</a:t>
            </a:r>
          </a:p>
          <a:p>
            <a:pPr marL="285750" indent="-285750">
              <a:buFont typeface="Arial" panose="020B0604020202020204" pitchFamily="34" charset="0"/>
              <a:buChar char="•"/>
            </a:pPr>
            <a:r>
              <a:rPr lang="tr-TR" sz="1400" b="1" dirty="0">
                <a:solidFill>
                  <a:srgbClr val="FF0000"/>
                </a:solidFill>
              </a:rPr>
              <a:t>Kırmızı Çizgi: </a:t>
            </a:r>
            <a:r>
              <a:rPr lang="tr-TR" sz="1400" dirty="0" err="1"/>
              <a:t>Weighted</a:t>
            </a:r>
            <a:r>
              <a:rPr lang="tr-TR" sz="1400" dirty="0"/>
              <a:t> (Ağırlıklı) </a:t>
            </a:r>
            <a:r>
              <a:rPr lang="tr-TR" sz="1400" dirty="0" err="1"/>
              <a:t>SVM’in</a:t>
            </a:r>
            <a:r>
              <a:rPr lang="tr-TR" sz="1400" dirty="0"/>
              <a:t> çizdiği karar sınırı</a:t>
            </a:r>
          </a:p>
          <a:p>
            <a:pPr marL="285750" indent="-285750">
              <a:buFont typeface="Courier New" panose="02070309020205020404" pitchFamily="49" charset="0"/>
              <a:buChar char="o"/>
            </a:pPr>
            <a:r>
              <a:rPr lang="tr-TR" sz="1400" dirty="0"/>
              <a:t>Dengesiz veri setlerinde bazı sınıflar çok sayıda örneğe sahipken, diğerleri çok az sayıda olabilir. Örneğin:</a:t>
            </a:r>
          </a:p>
          <a:p>
            <a:pPr marL="742950" lvl="1" indent="-285750">
              <a:buFont typeface="Arial" panose="020B0604020202020204" pitchFamily="34" charset="0"/>
              <a:buChar char="•"/>
            </a:pPr>
            <a:r>
              <a:rPr lang="tr-TR" sz="1400" dirty="0"/>
              <a:t>1000 sağlıklı hasta (</a:t>
            </a:r>
            <a:r>
              <a:rPr lang="tr-TR" sz="1400" dirty="0" err="1"/>
              <a:t>class</a:t>
            </a:r>
            <a:r>
              <a:rPr lang="tr-TR" sz="1400" dirty="0"/>
              <a:t> 0)</a:t>
            </a:r>
          </a:p>
          <a:p>
            <a:pPr marL="742950" lvl="1" indent="-285750">
              <a:buFont typeface="Arial" panose="020B0604020202020204" pitchFamily="34" charset="0"/>
              <a:buChar char="•"/>
            </a:pPr>
            <a:r>
              <a:rPr lang="tr-TR" sz="1400" dirty="0"/>
              <a:t>20 kanserli hasta (</a:t>
            </a:r>
            <a:r>
              <a:rPr lang="tr-TR" sz="1400" dirty="0" err="1"/>
              <a:t>class</a:t>
            </a:r>
            <a:r>
              <a:rPr lang="tr-TR" sz="1400" dirty="0"/>
              <a:t> 1)</a:t>
            </a:r>
          </a:p>
          <a:p>
            <a:pPr marL="742950" lvl="1" indent="-285750">
              <a:buFont typeface="Wingdings" panose="05000000000000000000" pitchFamily="2" charset="2"/>
              <a:buChar char="Ø"/>
            </a:pPr>
            <a:r>
              <a:rPr lang="tr-TR" sz="1400" dirty="0"/>
              <a:t>Bu durumda sağlık verisi dengesizdir.</a:t>
            </a:r>
          </a:p>
          <a:p>
            <a:pPr marL="742950" lvl="1" indent="-285750">
              <a:buFont typeface="Wingdings" panose="05000000000000000000" pitchFamily="2" charset="2"/>
              <a:buChar char="Ø"/>
            </a:pPr>
            <a:endParaRPr lang="tr-TR" sz="1400" dirty="0"/>
          </a:p>
          <a:p>
            <a:pPr marL="742950" lvl="1" indent="-285750">
              <a:buFont typeface="Wingdings" panose="05000000000000000000" pitchFamily="2" charset="2"/>
              <a:buChar char="Ø"/>
            </a:pPr>
            <a:r>
              <a:rPr lang="tr-TR" sz="1400" dirty="0"/>
              <a:t>Dolandırıcılık Tespiti (</a:t>
            </a:r>
            <a:r>
              <a:rPr lang="tr-TR" sz="1400" dirty="0" err="1"/>
              <a:t>Fraud</a:t>
            </a:r>
            <a:r>
              <a:rPr lang="tr-TR" sz="1400" dirty="0"/>
              <a:t> </a:t>
            </a:r>
            <a:r>
              <a:rPr lang="tr-TR" sz="1400" dirty="0" err="1"/>
              <a:t>Detection</a:t>
            </a:r>
            <a:r>
              <a:rPr lang="tr-TR" sz="1400" dirty="0"/>
              <a:t>): %99 normal işlem, %1 dolandırıcılık var. Eğer </a:t>
            </a:r>
            <a:r>
              <a:rPr lang="tr-TR" sz="1400" dirty="0" err="1"/>
              <a:t>class_weight</a:t>
            </a:r>
            <a:r>
              <a:rPr lang="tr-TR" sz="1400" dirty="0"/>
              <a:t> = ‘</a:t>
            </a:r>
            <a:r>
              <a:rPr lang="tr-TR" sz="1400" dirty="0" err="1"/>
              <a:t>balanced</a:t>
            </a:r>
            <a:r>
              <a:rPr lang="tr-TR" sz="1400" dirty="0"/>
              <a:t>’ kullanılmazsa model hep normal işlem algılar. Hata yapmaz gibi görünür ama aslında dolandırıcılığı kaçırır.</a:t>
            </a:r>
          </a:p>
        </p:txBody>
      </p:sp>
      <p:sp>
        <p:nvSpPr>
          <p:cNvPr id="5" name="Metin kutusu 4">
            <a:extLst>
              <a:ext uri="{FF2B5EF4-FFF2-40B4-BE49-F238E27FC236}">
                <a16:creationId xmlns:a16="http://schemas.microsoft.com/office/drawing/2014/main" id="{804181E0-009A-A9ED-9517-2EDEE8BE2427}"/>
              </a:ext>
            </a:extLst>
          </p:cNvPr>
          <p:cNvSpPr txBox="1"/>
          <p:nvPr/>
        </p:nvSpPr>
        <p:spPr>
          <a:xfrm>
            <a:off x="8809983" y="1570095"/>
            <a:ext cx="3079932" cy="181588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tr-TR" sz="1400" b="1" dirty="0" err="1"/>
              <a:t>Non-Weighted</a:t>
            </a:r>
            <a:r>
              <a:rPr lang="tr-TR" sz="1400" b="1" dirty="0"/>
              <a:t> SVM</a:t>
            </a:r>
          </a:p>
          <a:p>
            <a:pPr marL="285750" indent="-285750">
              <a:buFont typeface="Arial" panose="020B0604020202020204" pitchFamily="34" charset="0"/>
              <a:buChar char="•"/>
            </a:pPr>
            <a:r>
              <a:rPr lang="tr-TR" sz="1400" dirty="0"/>
              <a:t>Model büyük sınıfa (mavi) çok iyi uyar.</a:t>
            </a:r>
          </a:p>
          <a:p>
            <a:pPr marL="285750" indent="-285750">
              <a:buFont typeface="Arial" panose="020B0604020202020204" pitchFamily="34" charset="0"/>
              <a:buChar char="•"/>
            </a:pPr>
            <a:r>
              <a:rPr lang="tr-TR" sz="1400" dirty="0"/>
              <a:t>Küçük sınıfı (kahverengi) görmezden gelebilir.</a:t>
            </a:r>
          </a:p>
          <a:p>
            <a:pPr marL="285750" indent="-285750">
              <a:buFont typeface="Arial" panose="020B0604020202020204" pitchFamily="34" charset="0"/>
              <a:buChar char="•"/>
            </a:pPr>
            <a:r>
              <a:rPr lang="tr-TR" sz="1400" dirty="0"/>
              <a:t>Bu durumda doğruluk oranı yüksek olsa bile, küçük sınıf çok kötü sınıflandırılmış olur.</a:t>
            </a:r>
          </a:p>
        </p:txBody>
      </p:sp>
      <p:sp>
        <p:nvSpPr>
          <p:cNvPr id="6" name="Metin kutusu 5">
            <a:extLst>
              <a:ext uri="{FF2B5EF4-FFF2-40B4-BE49-F238E27FC236}">
                <a16:creationId xmlns:a16="http://schemas.microsoft.com/office/drawing/2014/main" id="{B0ACC801-B4E3-F8C6-88A5-4EE7E28AEA72}"/>
              </a:ext>
            </a:extLst>
          </p:cNvPr>
          <p:cNvSpPr txBox="1"/>
          <p:nvPr/>
        </p:nvSpPr>
        <p:spPr>
          <a:xfrm>
            <a:off x="8809983" y="3645440"/>
            <a:ext cx="3079932" cy="203132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tr-TR" sz="1400" b="1" dirty="0" err="1">
                <a:solidFill>
                  <a:srgbClr val="C00000"/>
                </a:solidFill>
              </a:rPr>
              <a:t>Weighted</a:t>
            </a:r>
            <a:r>
              <a:rPr lang="tr-TR" sz="1400" b="1" dirty="0">
                <a:solidFill>
                  <a:srgbClr val="C00000"/>
                </a:solidFill>
              </a:rPr>
              <a:t> SVM</a:t>
            </a:r>
          </a:p>
          <a:p>
            <a:pPr algn="ctr"/>
            <a:r>
              <a:rPr lang="tr-TR" sz="1400" dirty="0">
                <a:highlight>
                  <a:srgbClr val="FFFF00"/>
                </a:highlight>
              </a:rPr>
              <a:t>Azınlık sınıfına daha fazla önem (ağırlık) vererek:</a:t>
            </a:r>
          </a:p>
          <a:p>
            <a:pPr marL="285750" indent="-285750">
              <a:buFont typeface="Arial" panose="020B0604020202020204" pitchFamily="34" charset="0"/>
              <a:buChar char="•"/>
            </a:pPr>
            <a:r>
              <a:rPr lang="tr-TR" sz="1400" dirty="0"/>
              <a:t>Model, küçük sınıfı korumaya çalışır.</a:t>
            </a:r>
          </a:p>
          <a:p>
            <a:pPr marL="285750" indent="-285750">
              <a:buFont typeface="Arial" panose="020B0604020202020204" pitchFamily="34" charset="0"/>
              <a:buChar char="•"/>
            </a:pPr>
            <a:r>
              <a:rPr lang="tr-TR" sz="1400" dirty="0"/>
              <a:t>Karar sınırı onlara daha yakın çizilir.</a:t>
            </a:r>
          </a:p>
          <a:p>
            <a:pPr marL="285750" indent="-285750">
              <a:buFont typeface="Arial" panose="020B0604020202020204" pitchFamily="34" charset="0"/>
              <a:buChar char="•"/>
            </a:pPr>
            <a:r>
              <a:rPr lang="tr-TR" sz="1400" dirty="0"/>
              <a:t>Bu şekilde daha adil bir model üretir.</a:t>
            </a:r>
          </a:p>
        </p:txBody>
      </p:sp>
      <p:graphicFrame>
        <p:nvGraphicFramePr>
          <p:cNvPr id="8" name="Tablo 7">
            <a:extLst>
              <a:ext uri="{FF2B5EF4-FFF2-40B4-BE49-F238E27FC236}">
                <a16:creationId xmlns:a16="http://schemas.microsoft.com/office/drawing/2014/main" id="{5945F34C-0B28-D3FF-DBBA-FE97F5B82D9F}"/>
              </a:ext>
            </a:extLst>
          </p:cNvPr>
          <p:cNvGraphicFramePr>
            <a:graphicFrameLocks noGrp="1"/>
          </p:cNvGraphicFramePr>
          <p:nvPr>
            <p:extLst>
              <p:ext uri="{D42A27DB-BD31-4B8C-83A1-F6EECF244321}">
                <p14:modId xmlns:p14="http://schemas.microsoft.com/office/powerpoint/2010/main" val="4135689540"/>
              </p:ext>
            </p:extLst>
          </p:nvPr>
        </p:nvGraphicFramePr>
        <p:xfrm>
          <a:off x="534340" y="4661102"/>
          <a:ext cx="4086318" cy="1295051"/>
        </p:xfrm>
        <a:graphic>
          <a:graphicData uri="http://schemas.openxmlformats.org/drawingml/2006/table">
            <a:tbl>
              <a:tblPr firstRow="1" bandRow="1">
                <a:tableStyleId>{00A15C55-8517-42AA-B614-E9B94910E393}</a:tableStyleId>
              </a:tblPr>
              <a:tblGrid>
                <a:gridCol w="1159155">
                  <a:extLst>
                    <a:ext uri="{9D8B030D-6E8A-4147-A177-3AD203B41FA5}">
                      <a16:colId xmlns:a16="http://schemas.microsoft.com/office/drawing/2014/main" val="3100798754"/>
                    </a:ext>
                  </a:extLst>
                </a:gridCol>
                <a:gridCol w="1259572">
                  <a:extLst>
                    <a:ext uri="{9D8B030D-6E8A-4147-A177-3AD203B41FA5}">
                      <a16:colId xmlns:a16="http://schemas.microsoft.com/office/drawing/2014/main" val="2587540375"/>
                    </a:ext>
                  </a:extLst>
                </a:gridCol>
                <a:gridCol w="1667591">
                  <a:extLst>
                    <a:ext uri="{9D8B030D-6E8A-4147-A177-3AD203B41FA5}">
                      <a16:colId xmlns:a16="http://schemas.microsoft.com/office/drawing/2014/main" val="2315356408"/>
                    </a:ext>
                  </a:extLst>
                </a:gridCol>
              </a:tblGrid>
              <a:tr h="380651">
                <a:tc>
                  <a:txBody>
                    <a:bodyPr/>
                    <a:lstStyle/>
                    <a:p>
                      <a:r>
                        <a:rPr lang="tr-TR" sz="1200" dirty="0"/>
                        <a:t>Durum</a:t>
                      </a:r>
                    </a:p>
                  </a:txBody>
                  <a:tcPr/>
                </a:tc>
                <a:tc>
                  <a:txBody>
                    <a:bodyPr/>
                    <a:lstStyle/>
                    <a:p>
                      <a:r>
                        <a:rPr lang="tr-TR" sz="1200" dirty="0"/>
                        <a:t>Avantaj</a:t>
                      </a:r>
                    </a:p>
                  </a:txBody>
                  <a:tcPr/>
                </a:tc>
                <a:tc>
                  <a:txBody>
                    <a:bodyPr/>
                    <a:lstStyle/>
                    <a:p>
                      <a:r>
                        <a:rPr lang="tr-TR" sz="1200" dirty="0"/>
                        <a:t>Dezavantaj</a:t>
                      </a:r>
                    </a:p>
                  </a:txBody>
                  <a:tcPr/>
                </a:tc>
                <a:extLst>
                  <a:ext uri="{0D108BD9-81ED-4DB2-BD59-A6C34878D82A}">
                    <a16:rowId xmlns:a16="http://schemas.microsoft.com/office/drawing/2014/main" val="2793356965"/>
                  </a:ext>
                </a:extLst>
              </a:tr>
              <a:tr h="380651">
                <a:tc>
                  <a:txBody>
                    <a:bodyPr/>
                    <a:lstStyle/>
                    <a:p>
                      <a:r>
                        <a:rPr lang="tr-TR" sz="1200" dirty="0" err="1"/>
                        <a:t>Non-weighted</a:t>
                      </a:r>
                      <a:endParaRPr lang="tr-TR" sz="1200" dirty="0"/>
                    </a:p>
                  </a:txBody>
                  <a:tcPr/>
                </a:tc>
                <a:tc>
                  <a:txBody>
                    <a:bodyPr/>
                    <a:lstStyle/>
                    <a:p>
                      <a:r>
                        <a:rPr lang="tr-TR" sz="1200" dirty="0"/>
                        <a:t>Basit ve Hızlı</a:t>
                      </a:r>
                    </a:p>
                  </a:txBody>
                  <a:tcPr/>
                </a:tc>
                <a:tc>
                  <a:txBody>
                    <a:bodyPr/>
                    <a:lstStyle/>
                    <a:p>
                      <a:r>
                        <a:rPr lang="tr-TR" sz="1200" dirty="0"/>
                        <a:t>Azınlık sınıfı göz ardı edilebilir</a:t>
                      </a:r>
                    </a:p>
                  </a:txBody>
                  <a:tcPr/>
                </a:tc>
                <a:extLst>
                  <a:ext uri="{0D108BD9-81ED-4DB2-BD59-A6C34878D82A}">
                    <a16:rowId xmlns:a16="http://schemas.microsoft.com/office/drawing/2014/main" val="3766543466"/>
                  </a:ext>
                </a:extLst>
              </a:tr>
              <a:tr h="380651">
                <a:tc>
                  <a:txBody>
                    <a:bodyPr/>
                    <a:lstStyle/>
                    <a:p>
                      <a:r>
                        <a:rPr lang="tr-TR" sz="1200" dirty="0" err="1"/>
                        <a:t>Weighted</a:t>
                      </a:r>
                      <a:endParaRPr lang="tr-TR" sz="1200" dirty="0"/>
                    </a:p>
                  </a:txBody>
                  <a:tcPr/>
                </a:tc>
                <a:tc>
                  <a:txBody>
                    <a:bodyPr/>
                    <a:lstStyle/>
                    <a:p>
                      <a:r>
                        <a:rPr lang="tr-TR" sz="1200" dirty="0"/>
                        <a:t>Adil sınıflandırma</a:t>
                      </a:r>
                    </a:p>
                  </a:txBody>
                  <a:tcPr/>
                </a:tc>
                <a:tc>
                  <a:txBody>
                    <a:bodyPr/>
                    <a:lstStyle/>
                    <a:p>
                      <a:r>
                        <a:rPr lang="tr-TR" sz="1200" dirty="0"/>
                        <a:t>Büyük sınıfta biraz hata artabilir</a:t>
                      </a:r>
                    </a:p>
                  </a:txBody>
                  <a:tcPr/>
                </a:tc>
                <a:extLst>
                  <a:ext uri="{0D108BD9-81ED-4DB2-BD59-A6C34878D82A}">
                    <a16:rowId xmlns:a16="http://schemas.microsoft.com/office/drawing/2014/main" val="3388057028"/>
                  </a:ext>
                </a:extLst>
              </a:tr>
            </a:tbl>
          </a:graphicData>
        </a:graphic>
      </p:graphicFrame>
    </p:spTree>
    <p:extLst>
      <p:ext uri="{BB962C8B-B14F-4D97-AF65-F5344CB8AC3E}">
        <p14:creationId xmlns:p14="http://schemas.microsoft.com/office/powerpoint/2010/main" val="2315997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53BB21-D890-AE2C-D61A-BCAEC3AF4CEC}"/>
              </a:ext>
            </a:extLst>
          </p:cNvPr>
          <p:cNvSpPr>
            <a:spLocks noGrp="1"/>
          </p:cNvSpPr>
          <p:nvPr>
            <p:ph type="title"/>
          </p:nvPr>
        </p:nvSpPr>
        <p:spPr>
          <a:xfrm>
            <a:off x="1141413" y="618518"/>
            <a:ext cx="4459286" cy="1478570"/>
          </a:xfrm>
        </p:spPr>
        <p:txBody>
          <a:bodyPr>
            <a:normAutofit/>
          </a:bodyPr>
          <a:lstStyle/>
          <a:p>
            <a:r>
              <a:rPr lang="tr-TR" sz="3200" b="1" dirty="0" err="1">
                <a:solidFill>
                  <a:schemeClr val="tx2"/>
                </a:solidFill>
              </a:rPr>
              <a:t>Non-Linear</a:t>
            </a:r>
            <a:r>
              <a:rPr lang="tr-TR" sz="3200" b="1" dirty="0">
                <a:solidFill>
                  <a:schemeClr val="tx2"/>
                </a:solidFill>
              </a:rPr>
              <a:t> Problemler Nasıl Çözülür?</a:t>
            </a:r>
          </a:p>
        </p:txBody>
      </p:sp>
      <p:sp>
        <p:nvSpPr>
          <p:cNvPr id="6150" name="Content Placeholder 6149">
            <a:extLst>
              <a:ext uri="{FF2B5EF4-FFF2-40B4-BE49-F238E27FC236}">
                <a16:creationId xmlns:a16="http://schemas.microsoft.com/office/drawing/2014/main" id="{20EFCFB1-F6E0-EBE7-3662-F8E248245377}"/>
              </a:ext>
            </a:extLst>
          </p:cNvPr>
          <p:cNvSpPr>
            <a:spLocks noGrp="1"/>
          </p:cNvSpPr>
          <p:nvPr>
            <p:ph idx="1"/>
          </p:nvPr>
        </p:nvSpPr>
        <p:spPr>
          <a:xfrm>
            <a:off x="1141412" y="2249487"/>
            <a:ext cx="4459287" cy="3965046"/>
          </a:xfrm>
        </p:spPr>
        <p:txBody>
          <a:bodyPr>
            <a:normAutofit/>
          </a:bodyPr>
          <a:lstStyle/>
          <a:p>
            <a:pPr marL="457200" indent="-457200">
              <a:buFont typeface="+mj-lt"/>
              <a:buAutoNum type="arabicPeriod"/>
            </a:pPr>
            <a:r>
              <a:rPr lang="tr-TR" sz="2000" b="1" dirty="0" err="1">
                <a:solidFill>
                  <a:schemeClr val="tx2"/>
                </a:solidFill>
              </a:rPr>
              <a:t>Soft</a:t>
            </a:r>
            <a:r>
              <a:rPr lang="tr-TR" sz="2000" b="1" dirty="0">
                <a:solidFill>
                  <a:schemeClr val="tx2"/>
                </a:solidFill>
              </a:rPr>
              <a:t> </a:t>
            </a:r>
            <a:r>
              <a:rPr lang="tr-TR" sz="2000" b="1" dirty="0" err="1">
                <a:solidFill>
                  <a:schemeClr val="tx2"/>
                </a:solidFill>
              </a:rPr>
              <a:t>Margin</a:t>
            </a:r>
            <a:r>
              <a:rPr lang="tr-TR" sz="2000" b="1" dirty="0">
                <a:solidFill>
                  <a:schemeClr val="tx2"/>
                </a:solidFill>
              </a:rPr>
              <a:t> kullanılabilir.</a:t>
            </a:r>
          </a:p>
          <a:p>
            <a:pPr marL="457200" indent="-457200">
              <a:buFont typeface="+mj-lt"/>
              <a:buAutoNum type="arabicPeriod"/>
            </a:pPr>
            <a:r>
              <a:rPr lang="tr-TR" sz="2000" b="1" dirty="0">
                <a:solidFill>
                  <a:schemeClr val="tx2"/>
                </a:solidFill>
              </a:rPr>
              <a:t>Kernel </a:t>
            </a:r>
            <a:r>
              <a:rPr lang="tr-TR" sz="2000" b="1" dirty="0" err="1">
                <a:solidFill>
                  <a:schemeClr val="tx2"/>
                </a:solidFill>
              </a:rPr>
              <a:t>Trick</a:t>
            </a:r>
            <a:r>
              <a:rPr lang="tr-TR" sz="2000" b="1" dirty="0">
                <a:solidFill>
                  <a:schemeClr val="tx2"/>
                </a:solidFill>
              </a:rPr>
              <a:t> (Çekirdek Hilesi)</a:t>
            </a:r>
            <a:endParaRPr lang="en-US" sz="2000" b="1" dirty="0">
              <a:solidFill>
                <a:schemeClr val="tx2"/>
              </a:solidFill>
            </a:endParaRPr>
          </a:p>
          <a:p>
            <a:pPr marL="0" indent="0">
              <a:buNone/>
            </a:pPr>
            <a:endParaRPr lang="tr-TR" sz="2000" b="1" dirty="0"/>
          </a:p>
          <a:p>
            <a:r>
              <a:rPr lang="tr-TR" sz="2000" b="1" dirty="0"/>
              <a:t>Hard </a:t>
            </a:r>
            <a:r>
              <a:rPr lang="tr-TR" sz="2000" b="1" dirty="0" err="1"/>
              <a:t>Margin</a:t>
            </a:r>
            <a:r>
              <a:rPr lang="tr-TR" sz="2000" b="1" dirty="0"/>
              <a:t>: </a:t>
            </a:r>
            <a:r>
              <a:rPr lang="tr-TR" sz="2000" dirty="0" err="1"/>
              <a:t>Margin</a:t>
            </a:r>
            <a:r>
              <a:rPr lang="tr-TR" sz="2000" dirty="0"/>
              <a:t> aralığı içerisinde veri noktası kabul edilmez.</a:t>
            </a:r>
          </a:p>
          <a:p>
            <a:r>
              <a:rPr lang="tr-TR" sz="2000" b="1" dirty="0" err="1"/>
              <a:t>Soft</a:t>
            </a:r>
            <a:r>
              <a:rPr lang="tr-TR" sz="2000" b="1" dirty="0"/>
              <a:t> </a:t>
            </a:r>
            <a:r>
              <a:rPr lang="tr-TR" sz="2000" b="1" dirty="0" err="1"/>
              <a:t>Margin</a:t>
            </a:r>
            <a:r>
              <a:rPr lang="tr-TR" sz="2000" b="1" dirty="0"/>
              <a:t>:</a:t>
            </a:r>
            <a:r>
              <a:rPr lang="tr-TR" sz="2000" dirty="0"/>
              <a:t> </a:t>
            </a:r>
            <a:r>
              <a:rPr lang="tr-TR" sz="2000" dirty="0" err="1"/>
              <a:t>Margin</a:t>
            </a:r>
            <a:r>
              <a:rPr lang="tr-TR" sz="2000" dirty="0"/>
              <a:t> aralığı içerisindeki veri noktalarını hata olarak kabul edip iyileştirmeye çalışır.</a:t>
            </a:r>
          </a:p>
        </p:txBody>
      </p:sp>
      <p:pic>
        <p:nvPicPr>
          <p:cNvPr id="6146" name="Picture 2" descr="metin, diyagram, ekran görüntüsü, çizgi içeren bir resim&#10;&#10;Yapay zeka tarafından oluşturulan içerik yanlış olabilir.">
            <a:extLst>
              <a:ext uri="{FF2B5EF4-FFF2-40B4-BE49-F238E27FC236}">
                <a16:creationId xmlns:a16="http://schemas.microsoft.com/office/drawing/2014/main" id="{519B8E66-B2F7-45C9-8DFF-76B7FC6F4B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0" y="657384"/>
            <a:ext cx="5456279" cy="5518282"/>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211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2C59DA-E604-0D4B-23B5-68381C2D36DF}"/>
              </a:ext>
            </a:extLst>
          </p:cNvPr>
          <p:cNvSpPr>
            <a:spLocks noGrp="1"/>
          </p:cNvSpPr>
          <p:nvPr>
            <p:ph type="title"/>
          </p:nvPr>
        </p:nvSpPr>
        <p:spPr/>
        <p:txBody>
          <a:bodyPr/>
          <a:lstStyle/>
          <a:p>
            <a:pPr algn="ctr"/>
            <a:r>
              <a:rPr lang="tr-TR" dirty="0"/>
              <a:t>Hard </a:t>
            </a:r>
            <a:r>
              <a:rPr lang="tr-TR" dirty="0" err="1"/>
              <a:t>Margin</a:t>
            </a:r>
            <a:r>
              <a:rPr lang="tr-TR" dirty="0"/>
              <a:t> VS </a:t>
            </a:r>
            <a:r>
              <a:rPr lang="tr-TR" dirty="0" err="1"/>
              <a:t>Soft</a:t>
            </a:r>
            <a:r>
              <a:rPr lang="tr-TR" dirty="0"/>
              <a:t> </a:t>
            </a:r>
            <a:r>
              <a:rPr lang="tr-TR" dirty="0" err="1"/>
              <a:t>Margin</a:t>
            </a:r>
            <a:endParaRPr lang="tr-TR" dirty="0"/>
          </a:p>
        </p:txBody>
      </p:sp>
      <p:graphicFrame>
        <p:nvGraphicFramePr>
          <p:cNvPr id="4" name="İçerik Yer Tutucusu 3">
            <a:extLst>
              <a:ext uri="{FF2B5EF4-FFF2-40B4-BE49-F238E27FC236}">
                <a16:creationId xmlns:a16="http://schemas.microsoft.com/office/drawing/2014/main" id="{2638CC4D-A524-3EC4-EE5A-123AF389D3D5}"/>
              </a:ext>
            </a:extLst>
          </p:cNvPr>
          <p:cNvGraphicFramePr>
            <a:graphicFrameLocks noGrp="1"/>
          </p:cNvGraphicFramePr>
          <p:nvPr>
            <p:ph idx="1"/>
            <p:extLst>
              <p:ext uri="{D42A27DB-BD31-4B8C-83A1-F6EECF244321}">
                <p14:modId xmlns:p14="http://schemas.microsoft.com/office/powerpoint/2010/main" val="656713746"/>
              </p:ext>
            </p:extLst>
          </p:nvPr>
        </p:nvGraphicFramePr>
        <p:xfrm>
          <a:off x="838200" y="1825625"/>
          <a:ext cx="10515597" cy="212344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2811556883"/>
                    </a:ext>
                  </a:extLst>
                </a:gridCol>
                <a:gridCol w="3505199">
                  <a:extLst>
                    <a:ext uri="{9D8B030D-6E8A-4147-A177-3AD203B41FA5}">
                      <a16:colId xmlns:a16="http://schemas.microsoft.com/office/drawing/2014/main" val="1927574472"/>
                    </a:ext>
                  </a:extLst>
                </a:gridCol>
                <a:gridCol w="3505199">
                  <a:extLst>
                    <a:ext uri="{9D8B030D-6E8A-4147-A177-3AD203B41FA5}">
                      <a16:colId xmlns:a16="http://schemas.microsoft.com/office/drawing/2014/main" val="688676278"/>
                    </a:ext>
                  </a:extLst>
                </a:gridCol>
              </a:tblGrid>
              <a:tr h="370840">
                <a:tc>
                  <a:txBody>
                    <a:bodyPr/>
                    <a:lstStyle/>
                    <a:p>
                      <a:r>
                        <a:rPr lang="tr-TR" dirty="0"/>
                        <a:t>ÖZELLİK</a:t>
                      </a:r>
                    </a:p>
                  </a:txBody>
                  <a:tcPr/>
                </a:tc>
                <a:tc>
                  <a:txBody>
                    <a:bodyPr/>
                    <a:lstStyle/>
                    <a:p>
                      <a:r>
                        <a:rPr lang="tr-TR" dirty="0"/>
                        <a:t>HARD MARGIN</a:t>
                      </a:r>
                    </a:p>
                  </a:txBody>
                  <a:tcPr/>
                </a:tc>
                <a:tc>
                  <a:txBody>
                    <a:bodyPr/>
                    <a:lstStyle/>
                    <a:p>
                      <a:r>
                        <a:rPr lang="tr-TR" dirty="0"/>
                        <a:t>SOFT MARGIN</a:t>
                      </a:r>
                    </a:p>
                  </a:txBody>
                  <a:tcPr/>
                </a:tc>
                <a:extLst>
                  <a:ext uri="{0D108BD9-81ED-4DB2-BD59-A6C34878D82A}">
                    <a16:rowId xmlns:a16="http://schemas.microsoft.com/office/drawing/2014/main" val="2481737331"/>
                  </a:ext>
                </a:extLst>
              </a:tr>
              <a:tr h="370840">
                <a:tc>
                  <a:txBody>
                    <a:bodyPr/>
                    <a:lstStyle/>
                    <a:p>
                      <a:r>
                        <a:rPr lang="tr-TR" dirty="0"/>
                        <a:t>AMAÇ</a:t>
                      </a:r>
                    </a:p>
                  </a:txBody>
                  <a:tcPr/>
                </a:tc>
                <a:tc>
                  <a:txBody>
                    <a:bodyPr/>
                    <a:lstStyle/>
                    <a:p>
                      <a:r>
                        <a:rPr lang="tr-TR" dirty="0"/>
                        <a:t>Hiç hata olmadan verileri ayırmak</a:t>
                      </a:r>
                    </a:p>
                  </a:txBody>
                  <a:tcPr/>
                </a:tc>
                <a:tc>
                  <a:txBody>
                    <a:bodyPr/>
                    <a:lstStyle/>
                    <a:p>
                      <a:r>
                        <a:rPr lang="tr-TR" dirty="0"/>
                        <a:t>Hataları tolere ederek daha genel bir model kurmak</a:t>
                      </a:r>
                    </a:p>
                  </a:txBody>
                  <a:tcPr/>
                </a:tc>
                <a:extLst>
                  <a:ext uri="{0D108BD9-81ED-4DB2-BD59-A6C34878D82A}">
                    <a16:rowId xmlns:a16="http://schemas.microsoft.com/office/drawing/2014/main" val="883589115"/>
                  </a:ext>
                </a:extLst>
              </a:tr>
              <a:tr h="370840">
                <a:tc>
                  <a:txBody>
                    <a:bodyPr/>
                    <a:lstStyle/>
                    <a:p>
                      <a:r>
                        <a:rPr lang="tr-TR" dirty="0"/>
                        <a:t>Veri Yapısı</a:t>
                      </a:r>
                    </a:p>
                  </a:txBody>
                  <a:tcPr/>
                </a:tc>
                <a:tc>
                  <a:txBody>
                    <a:bodyPr/>
                    <a:lstStyle/>
                    <a:p>
                      <a:r>
                        <a:rPr lang="tr-TR" dirty="0"/>
                        <a:t>Tam anlamıyla ayrılabilir veri</a:t>
                      </a:r>
                    </a:p>
                  </a:txBody>
                  <a:tcPr/>
                </a:tc>
                <a:tc>
                  <a:txBody>
                    <a:bodyPr/>
                    <a:lstStyle/>
                    <a:p>
                      <a:r>
                        <a:rPr lang="tr-TR" dirty="0"/>
                        <a:t>Gürültülü / örtüşen veri</a:t>
                      </a:r>
                    </a:p>
                  </a:txBody>
                  <a:tcPr/>
                </a:tc>
                <a:extLst>
                  <a:ext uri="{0D108BD9-81ED-4DB2-BD59-A6C34878D82A}">
                    <a16:rowId xmlns:a16="http://schemas.microsoft.com/office/drawing/2014/main" val="342344735"/>
                  </a:ext>
                </a:extLst>
              </a:tr>
              <a:tr h="370840">
                <a:tc>
                  <a:txBody>
                    <a:bodyPr/>
                    <a:lstStyle/>
                    <a:p>
                      <a:r>
                        <a:rPr lang="tr-TR" dirty="0" err="1"/>
                        <a:t>Overfitting</a:t>
                      </a:r>
                      <a:r>
                        <a:rPr lang="tr-TR" dirty="0"/>
                        <a:t> Riski</a:t>
                      </a:r>
                    </a:p>
                  </a:txBody>
                  <a:tcPr/>
                </a:tc>
                <a:tc>
                  <a:txBody>
                    <a:bodyPr/>
                    <a:lstStyle/>
                    <a:p>
                      <a:r>
                        <a:rPr lang="tr-TR" dirty="0"/>
                        <a:t>Fazla</a:t>
                      </a:r>
                    </a:p>
                  </a:txBody>
                  <a:tcPr/>
                </a:tc>
                <a:tc>
                  <a:txBody>
                    <a:bodyPr/>
                    <a:lstStyle/>
                    <a:p>
                      <a:r>
                        <a:rPr lang="tr-TR" dirty="0"/>
                        <a:t>Daha az</a:t>
                      </a:r>
                    </a:p>
                  </a:txBody>
                  <a:tcPr/>
                </a:tc>
                <a:extLst>
                  <a:ext uri="{0D108BD9-81ED-4DB2-BD59-A6C34878D82A}">
                    <a16:rowId xmlns:a16="http://schemas.microsoft.com/office/drawing/2014/main" val="1447732417"/>
                  </a:ext>
                </a:extLst>
              </a:tr>
              <a:tr h="370840">
                <a:tc>
                  <a:txBody>
                    <a:bodyPr/>
                    <a:lstStyle/>
                    <a:p>
                      <a:r>
                        <a:rPr lang="tr-TR" dirty="0"/>
                        <a:t>Gerçek Dünya Uygulaması</a:t>
                      </a:r>
                    </a:p>
                  </a:txBody>
                  <a:tcPr/>
                </a:tc>
                <a:tc>
                  <a:txBody>
                    <a:bodyPr/>
                    <a:lstStyle/>
                    <a:p>
                      <a:r>
                        <a:rPr lang="tr-TR" dirty="0"/>
                        <a:t>Neredeyse imkansız</a:t>
                      </a:r>
                    </a:p>
                  </a:txBody>
                  <a:tcPr/>
                </a:tc>
                <a:tc>
                  <a:txBody>
                    <a:bodyPr/>
                    <a:lstStyle/>
                    <a:p>
                      <a:r>
                        <a:rPr lang="tr-TR" dirty="0"/>
                        <a:t>Her zaman kullanılır</a:t>
                      </a:r>
                    </a:p>
                  </a:txBody>
                  <a:tcPr/>
                </a:tc>
                <a:extLst>
                  <a:ext uri="{0D108BD9-81ED-4DB2-BD59-A6C34878D82A}">
                    <a16:rowId xmlns:a16="http://schemas.microsoft.com/office/drawing/2014/main" val="1070190865"/>
                  </a:ext>
                </a:extLst>
              </a:tr>
            </a:tbl>
          </a:graphicData>
        </a:graphic>
      </p:graphicFrame>
    </p:spTree>
    <p:extLst>
      <p:ext uri="{BB962C8B-B14F-4D97-AF65-F5344CB8AC3E}">
        <p14:creationId xmlns:p14="http://schemas.microsoft.com/office/powerpoint/2010/main" val="2666518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ekran görüntüsü, metin, tasarım içeren bir resim&#10;&#10;Yapay zeka tarafından oluşturulan içerik yanlış olabilir.">
            <a:extLst>
              <a:ext uri="{FF2B5EF4-FFF2-40B4-BE49-F238E27FC236}">
                <a16:creationId xmlns:a16="http://schemas.microsoft.com/office/drawing/2014/main" id="{15C198AA-C4E5-366E-B242-2F5E6981746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1310" y="1941253"/>
            <a:ext cx="5434690" cy="297549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0B2000E0-70ED-95D7-C83D-F4155D67CC58}"/>
                  </a:ext>
                </a:extLst>
              </p:cNvPr>
              <p:cNvSpPr txBox="1"/>
              <p:nvPr/>
            </p:nvSpPr>
            <p:spPr>
              <a:xfrm>
                <a:off x="7039627" y="1941253"/>
                <a:ext cx="4045907" cy="4247317"/>
              </a:xfrm>
              <a:prstGeom prst="rect">
                <a:avLst/>
              </a:prstGeom>
              <a:noFill/>
            </p:spPr>
            <p:txBody>
              <a:bodyPr wrap="square" rtlCol="0">
                <a:spAutoFit/>
              </a:bodyPr>
              <a:lstStyle/>
              <a:p>
                <a:pPr marL="285750" indent="-285750">
                  <a:buFont typeface="Wingdings" panose="05000000000000000000" pitchFamily="2" charset="2"/>
                  <a:buChar char="Ø"/>
                </a:pPr>
                <a:r>
                  <a:rPr lang="tr-TR" b="1" dirty="0"/>
                  <a:t>Kernel </a:t>
                </a:r>
                <a:r>
                  <a:rPr lang="tr-TR" b="1" dirty="0" err="1"/>
                  <a:t>Trick</a:t>
                </a:r>
                <a:r>
                  <a:rPr lang="tr-TR" dirty="0"/>
                  <a:t> Nedir?</a:t>
                </a:r>
              </a:p>
              <a:p>
                <a:pPr marL="285750" indent="-285750">
                  <a:buFont typeface="Wingdings" panose="05000000000000000000" pitchFamily="2" charset="2"/>
                  <a:buChar char="Ø"/>
                </a:pPr>
                <a:r>
                  <a:rPr lang="tr-TR" b="1" dirty="0"/>
                  <a:t>Kernel </a:t>
                </a:r>
                <a:r>
                  <a:rPr lang="tr-TR" b="1" dirty="0" err="1"/>
                  <a:t>Trick</a:t>
                </a:r>
                <a:r>
                  <a:rPr lang="tr-TR" dirty="0"/>
                  <a:t>, verileri doğrusal olarak ayrılamayacak durumda daha yüksek boyutlara çıkararak orada </a:t>
                </a:r>
                <a:r>
                  <a:rPr lang="tr-TR" b="1" dirty="0"/>
                  <a:t>doğrusal bir ayrım</a:t>
                </a:r>
                <a:r>
                  <a:rPr lang="tr-TR" dirty="0"/>
                  <a:t> yapılmasını sağlar.</a:t>
                </a:r>
              </a:p>
              <a:p>
                <a:endParaRPr lang="tr-TR" dirty="0"/>
              </a:p>
              <a:p>
                <a:pPr marL="285750" indent="-285750">
                  <a:buFont typeface="Arial" panose="020B0604020202020204" pitchFamily="34" charset="0"/>
                  <a:buChar char="•"/>
                </a:pPr>
                <a:r>
                  <a:rPr lang="tr-TR" dirty="0"/>
                  <a:t>Doğrusal olarak ayrıştırılamayacak verileri ayrıştırmayı hedefler.</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14:m>
                  <m:oMath xmlns:m="http://schemas.openxmlformats.org/officeDocument/2006/math">
                    <m:r>
                      <m:rPr>
                        <m:nor/>
                      </m:rPr>
                      <a:rPr lang="el-GR" i="1"/>
                      <m:t>ϕ</m:t>
                    </m:r>
                    <m:r>
                      <m:rPr>
                        <m:nor/>
                      </m:rPr>
                      <a:rPr lang="tr-TR" b="0" i="0" smtClean="0"/>
                      <m:t>(</m:t>
                    </m:r>
                    <m:r>
                      <a:rPr lang="tr-TR" b="0" i="1" smtClean="0">
                        <a:latin typeface="Cambria Math" panose="02040503050406030204" pitchFamily="18" charset="0"/>
                      </a:rPr>
                      <m:t>𝑥</m:t>
                    </m:r>
                    <m:r>
                      <m:rPr>
                        <m:nor/>
                      </m:rPr>
                      <a:rPr lang="tr-TR" b="0" i="0" smtClean="0"/>
                      <m:t>):</m:t>
                    </m:r>
                    <m:sSup>
                      <m:sSupPr>
                        <m:ctrlPr>
                          <a:rPr lang="tr-TR" b="0" i="1" smtClean="0">
                            <a:latin typeface="Cambria Math" panose="02040503050406030204" pitchFamily="18" charset="0"/>
                            <a:ea typeface="Cambria Math" panose="02040503050406030204" pitchFamily="18" charset="0"/>
                          </a:rPr>
                        </m:ctrlPr>
                      </m:sSupPr>
                      <m:e>
                        <m:r>
                          <a:rPr lang="tr-TR" i="1">
                            <a:latin typeface="Cambria Math" panose="02040503050406030204" pitchFamily="18" charset="0"/>
                            <a:ea typeface="Cambria Math" panose="02040503050406030204" pitchFamily="18" charset="0"/>
                          </a:rPr>
                          <m:t>ℝ</m:t>
                        </m:r>
                      </m:e>
                      <m:sup>
                        <m:r>
                          <a:rPr lang="tr-TR" b="0" i="1" smtClean="0">
                            <a:latin typeface="Cambria Math" panose="02040503050406030204" pitchFamily="18" charset="0"/>
                            <a:ea typeface="Cambria Math" panose="02040503050406030204" pitchFamily="18" charset="0"/>
                          </a:rPr>
                          <m:t>2</m:t>
                        </m:r>
                      </m:sup>
                    </m:sSup>
                    <m:r>
                      <a:rPr lang="tr-TR" b="0" i="1" smtClean="0">
                        <a:latin typeface="Cambria Math" panose="02040503050406030204" pitchFamily="18" charset="0"/>
                        <a:ea typeface="Cambria Math" panose="02040503050406030204" pitchFamily="18" charset="0"/>
                      </a:rPr>
                      <m:t>→ </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ℝ</m:t>
                        </m:r>
                      </m:e>
                      <m:sup>
                        <m:r>
                          <a:rPr lang="tr-TR" b="0" i="1" smtClean="0">
                            <a:latin typeface="Cambria Math" panose="02040503050406030204" pitchFamily="18" charset="0"/>
                            <a:ea typeface="Cambria Math" panose="02040503050406030204" pitchFamily="18" charset="0"/>
                          </a:rPr>
                          <m:t>3</m:t>
                        </m:r>
                      </m:sup>
                    </m:sSup>
                  </m:oMath>
                </a14:m>
                <a:endParaRPr lang="tr-TR" dirty="0"/>
              </a:p>
              <a:p>
                <a:pPr marL="285750" indent="-285750">
                  <a:buFont typeface="Arial" panose="020B0604020202020204" pitchFamily="34" charset="0"/>
                  <a:buChar char="•"/>
                </a:pPr>
                <a:r>
                  <a:rPr lang="tr-TR" dirty="0"/>
                  <a:t>Bu dönüşüm işlemi sayesinde bir çember içindeki noktalar gibi durumlar, 3 boyutta düzlemle ayrılabilir hale gelir.</a:t>
                </a:r>
              </a:p>
            </p:txBody>
          </p:sp>
        </mc:Choice>
        <mc:Fallback xmlns="">
          <p:sp>
            <p:nvSpPr>
              <p:cNvPr id="7" name="Metin kutusu 6">
                <a:extLst>
                  <a:ext uri="{FF2B5EF4-FFF2-40B4-BE49-F238E27FC236}">
                    <a16:creationId xmlns:a16="http://schemas.microsoft.com/office/drawing/2014/main" id="{0B2000E0-70ED-95D7-C83D-F4155D67CC58}"/>
                  </a:ext>
                </a:extLst>
              </p:cNvPr>
              <p:cNvSpPr txBox="1">
                <a:spLocks noRot="1" noChangeAspect="1" noMove="1" noResize="1" noEditPoints="1" noAdjustHandles="1" noChangeArrowheads="1" noChangeShapeType="1" noTextEdit="1"/>
              </p:cNvSpPr>
              <p:nvPr/>
            </p:nvSpPr>
            <p:spPr>
              <a:xfrm>
                <a:off x="7039627" y="1941253"/>
                <a:ext cx="4045907" cy="4247317"/>
              </a:xfrm>
              <a:prstGeom prst="rect">
                <a:avLst/>
              </a:prstGeom>
              <a:blipFill>
                <a:blip r:embed="rId3"/>
                <a:stretch>
                  <a:fillRect l="-1056" t="-574" r="-1961" b="-1435"/>
                </a:stretch>
              </a:blipFill>
            </p:spPr>
            <p:txBody>
              <a:bodyPr/>
              <a:lstStyle/>
              <a:p>
                <a:r>
                  <a:rPr lang="tr-TR">
                    <a:noFill/>
                  </a:rPr>
                  <a:t> </a:t>
                </a:r>
              </a:p>
            </p:txBody>
          </p:sp>
        </mc:Fallback>
      </mc:AlternateContent>
      <p:sp>
        <p:nvSpPr>
          <p:cNvPr id="9" name="Başlık 8">
            <a:extLst>
              <a:ext uri="{FF2B5EF4-FFF2-40B4-BE49-F238E27FC236}">
                <a16:creationId xmlns:a16="http://schemas.microsoft.com/office/drawing/2014/main" id="{8406FAF6-0519-56E6-5469-5FEF0D42BDDA}"/>
              </a:ext>
            </a:extLst>
          </p:cNvPr>
          <p:cNvSpPr>
            <a:spLocks noGrp="1"/>
          </p:cNvSpPr>
          <p:nvPr>
            <p:ph type="title"/>
          </p:nvPr>
        </p:nvSpPr>
        <p:spPr>
          <a:xfrm>
            <a:off x="838200" y="615690"/>
            <a:ext cx="10515600" cy="1325563"/>
          </a:xfrm>
        </p:spPr>
        <p:txBody>
          <a:bodyPr/>
          <a:lstStyle/>
          <a:p>
            <a:pPr algn="ctr"/>
            <a:r>
              <a:rPr lang="tr-TR" dirty="0"/>
              <a:t>Doğrusal Olmayan SVM</a:t>
            </a:r>
          </a:p>
        </p:txBody>
      </p:sp>
      <p:sp>
        <p:nvSpPr>
          <p:cNvPr id="10" name="Metin kutusu 9">
            <a:extLst>
              <a:ext uri="{FF2B5EF4-FFF2-40B4-BE49-F238E27FC236}">
                <a16:creationId xmlns:a16="http://schemas.microsoft.com/office/drawing/2014/main" id="{2C671D87-CF64-33E8-7976-9959EB397C48}"/>
              </a:ext>
            </a:extLst>
          </p:cNvPr>
          <p:cNvSpPr txBox="1"/>
          <p:nvPr/>
        </p:nvSpPr>
        <p:spPr>
          <a:xfrm>
            <a:off x="989556" y="5260932"/>
            <a:ext cx="5311036" cy="923330"/>
          </a:xfrm>
          <a:prstGeom prst="rect">
            <a:avLst/>
          </a:prstGeom>
          <a:noFill/>
        </p:spPr>
        <p:txBody>
          <a:bodyPr wrap="square" rtlCol="0">
            <a:spAutoFit/>
          </a:bodyPr>
          <a:lstStyle/>
          <a:p>
            <a:pPr marL="285750" indent="-285750">
              <a:buFont typeface="Arial" panose="020B0604020202020204" pitchFamily="34" charset="0"/>
              <a:buChar char="•"/>
            </a:pPr>
            <a:r>
              <a:rPr lang="tr-TR" dirty="0"/>
              <a:t>Yukarıdaki örnek: Öğrenci Başarı Sınıflandırması</a:t>
            </a:r>
          </a:p>
          <a:p>
            <a:pPr marL="285750" indent="-285750">
              <a:buFont typeface="Arial" panose="020B0604020202020204" pitchFamily="34" charset="0"/>
              <a:buChar char="•"/>
            </a:pPr>
            <a:r>
              <a:rPr lang="tr-TR" dirty="0"/>
              <a:t>X= Çalışma Süresi</a:t>
            </a:r>
          </a:p>
          <a:p>
            <a:pPr marL="285750" indent="-285750">
              <a:buFont typeface="Arial" panose="020B0604020202020204" pitchFamily="34" charset="0"/>
              <a:buChar char="•"/>
            </a:pPr>
            <a:r>
              <a:rPr lang="tr-TR" dirty="0"/>
              <a:t>Y= Başarılı (1), Başarısız (0)</a:t>
            </a:r>
          </a:p>
        </p:txBody>
      </p:sp>
    </p:spTree>
    <p:extLst>
      <p:ext uri="{BB962C8B-B14F-4D97-AF65-F5344CB8AC3E}">
        <p14:creationId xmlns:p14="http://schemas.microsoft.com/office/powerpoint/2010/main" val="3884068049"/>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3C8F9D8-0F74-3C90-A0F2-6B5162D2A8B1}"/>
              </a:ext>
            </a:extLst>
          </p:cNvPr>
          <p:cNvSpPr>
            <a:spLocks noGrp="1"/>
          </p:cNvSpPr>
          <p:nvPr>
            <p:ph type="title"/>
          </p:nvPr>
        </p:nvSpPr>
        <p:spPr/>
        <p:txBody>
          <a:bodyPr/>
          <a:lstStyle/>
          <a:p>
            <a:pPr algn="ctr"/>
            <a:r>
              <a:rPr lang="tr-TR" dirty="0"/>
              <a:t>DVM Çekirdek hilesi</a:t>
            </a:r>
          </a:p>
        </p:txBody>
      </p:sp>
      <p:pic>
        <p:nvPicPr>
          <p:cNvPr id="8194" name="Picture 2">
            <a:extLst>
              <a:ext uri="{FF2B5EF4-FFF2-40B4-BE49-F238E27FC236}">
                <a16:creationId xmlns:a16="http://schemas.microsoft.com/office/drawing/2014/main" id="{249F6B27-D284-B967-4DE5-E777B9662E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1928218"/>
            <a:ext cx="10515600" cy="4146151"/>
          </a:xfrm>
          <a:prstGeom prst="rect">
            <a:avLst/>
          </a:prstGeom>
          <a:noFill/>
          <a:extLst>
            <a:ext uri="{909E8E84-426E-40DD-AFC4-6F175D3DCCD1}">
              <a14:hiddenFill xmlns:a14="http://schemas.microsoft.com/office/drawing/2010/main">
                <a:solidFill>
                  <a:srgbClr val="FFFFFF"/>
                </a:solidFill>
              </a14:hiddenFill>
            </a:ext>
          </a:extLst>
        </p:spPr>
      </p:pic>
      <p:pic>
        <p:nvPicPr>
          <p:cNvPr id="3" name="Resim 2">
            <a:extLst>
              <a:ext uri="{FF2B5EF4-FFF2-40B4-BE49-F238E27FC236}">
                <a16:creationId xmlns:a16="http://schemas.microsoft.com/office/drawing/2014/main" id="{6CDA7D05-FBE3-5BE7-356B-FB2495D9632D}"/>
              </a:ext>
            </a:extLst>
          </p:cNvPr>
          <p:cNvPicPr>
            <a:picLocks noChangeAspect="1"/>
          </p:cNvPicPr>
          <p:nvPr/>
        </p:nvPicPr>
        <p:blipFill>
          <a:blip r:embed="rId3"/>
          <a:srcRect t="21138" b="14719"/>
          <a:stretch/>
        </p:blipFill>
        <p:spPr>
          <a:xfrm>
            <a:off x="9671629" y="1138946"/>
            <a:ext cx="1682171" cy="1078162"/>
          </a:xfrm>
          <a:prstGeom prst="rect">
            <a:avLst/>
          </a:prstGeom>
        </p:spPr>
      </p:pic>
      <p:pic>
        <p:nvPicPr>
          <p:cNvPr id="5" name="Resim 4" descr="siyah, karanlık içeren bir resim&#10;&#10;Yapay zeka tarafından oluşturulan içerik yanlış olabilir.">
            <a:extLst>
              <a:ext uri="{FF2B5EF4-FFF2-40B4-BE49-F238E27FC236}">
                <a16:creationId xmlns:a16="http://schemas.microsoft.com/office/drawing/2014/main" id="{7DD7ACC6-DC4F-38F1-AA25-4838F68AAD80}"/>
              </a:ext>
            </a:extLst>
          </p:cNvPr>
          <p:cNvPicPr>
            <a:picLocks noChangeAspect="1"/>
          </p:cNvPicPr>
          <p:nvPr/>
        </p:nvPicPr>
        <p:blipFill>
          <a:blip r:embed="rId4"/>
          <a:stretch>
            <a:fillRect/>
          </a:stretch>
        </p:blipFill>
        <p:spPr>
          <a:xfrm>
            <a:off x="1128878" y="1268655"/>
            <a:ext cx="1688129" cy="844065"/>
          </a:xfrm>
          <a:prstGeom prst="rect">
            <a:avLst/>
          </a:prstGeom>
        </p:spPr>
      </p:pic>
    </p:spTree>
    <p:extLst>
      <p:ext uri="{BB962C8B-B14F-4D97-AF65-F5344CB8AC3E}">
        <p14:creationId xmlns:p14="http://schemas.microsoft.com/office/powerpoint/2010/main" val="3875333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266" name="Picture 2" descr="metin, diyagram, origami, çizim içeren bir resim&#10;&#10;Yapay zeka tarafından oluşturulan içerik yanlış olabilir.">
            <a:extLst>
              <a:ext uri="{FF2B5EF4-FFF2-40B4-BE49-F238E27FC236}">
                <a16:creationId xmlns:a16="http://schemas.microsoft.com/office/drawing/2014/main" id="{2D01BFBC-C60E-67C4-7072-7BD2E2ACA7F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3826" y="369747"/>
            <a:ext cx="11544348" cy="61185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2" name="Tablo 1">
                <a:extLst>
                  <a:ext uri="{FF2B5EF4-FFF2-40B4-BE49-F238E27FC236}">
                    <a16:creationId xmlns:a16="http://schemas.microsoft.com/office/drawing/2014/main" id="{94BA671D-413C-9D22-6EC7-A508DD860C71}"/>
                  </a:ext>
                </a:extLst>
              </p:cNvPr>
              <p:cNvGraphicFramePr>
                <a:graphicFrameLocks noGrp="1"/>
              </p:cNvGraphicFramePr>
              <p:nvPr>
                <p:extLst>
                  <p:ext uri="{D42A27DB-BD31-4B8C-83A1-F6EECF244321}">
                    <p14:modId xmlns:p14="http://schemas.microsoft.com/office/powerpoint/2010/main" val="535076127"/>
                  </p:ext>
                </p:extLst>
              </p:nvPr>
            </p:nvGraphicFramePr>
            <p:xfrm>
              <a:off x="4058432" y="2008713"/>
              <a:ext cx="2954752" cy="2651760"/>
            </p:xfrm>
            <a:graphic>
              <a:graphicData uri="http://schemas.openxmlformats.org/drawingml/2006/table">
                <a:tbl>
                  <a:tblPr firstRow="1" bandRow="1">
                    <a:tableStyleId>{21E4AEA4-8DFA-4A89-87EB-49C32662AFE0}</a:tableStyleId>
                  </a:tblPr>
                  <a:tblGrid>
                    <a:gridCol w="1477376">
                      <a:extLst>
                        <a:ext uri="{9D8B030D-6E8A-4147-A177-3AD203B41FA5}">
                          <a16:colId xmlns:a16="http://schemas.microsoft.com/office/drawing/2014/main" val="2593882630"/>
                        </a:ext>
                      </a:extLst>
                    </a:gridCol>
                    <a:gridCol w="1477376">
                      <a:extLst>
                        <a:ext uri="{9D8B030D-6E8A-4147-A177-3AD203B41FA5}">
                          <a16:colId xmlns:a16="http://schemas.microsoft.com/office/drawing/2014/main" val="2825987599"/>
                        </a:ext>
                      </a:extLst>
                    </a:gridCol>
                  </a:tblGrid>
                  <a:tr h="166756">
                    <a:tc>
                      <a:txBody>
                        <a:bodyPr/>
                        <a:lstStyle/>
                        <a:p>
                          <a:r>
                            <a:rPr lang="tr-TR" sz="1200" dirty="0"/>
                            <a:t>Sembol</a:t>
                          </a:r>
                        </a:p>
                      </a:txBody>
                      <a:tcPr/>
                    </a:tc>
                    <a:tc>
                      <a:txBody>
                        <a:bodyPr/>
                        <a:lstStyle/>
                        <a:p>
                          <a:r>
                            <a:rPr lang="tr-TR" sz="1200" dirty="0"/>
                            <a:t>Ne Anlatır?</a:t>
                          </a:r>
                        </a:p>
                      </a:txBody>
                      <a:tcPr/>
                    </a:tc>
                    <a:extLst>
                      <a:ext uri="{0D108BD9-81ED-4DB2-BD59-A6C34878D82A}">
                        <a16:rowId xmlns:a16="http://schemas.microsoft.com/office/drawing/2014/main" val="2947253955"/>
                      </a:ext>
                    </a:extLst>
                  </a:tr>
                  <a:tr h="277926">
                    <a:tc>
                      <a:txBody>
                        <a:bodyPr/>
                        <a:lstStyle/>
                        <a:p>
                          <a:pPr/>
                          <a14:m>
                            <m:oMathPara xmlns:m="http://schemas.openxmlformats.org/officeDocument/2006/math">
                              <m:oMathParaPr>
                                <m:jc m:val="centerGroup"/>
                              </m:oMathParaPr>
                              <m:oMath xmlns:m="http://schemas.openxmlformats.org/officeDocument/2006/math">
                                <m:sSub>
                                  <m:sSubPr>
                                    <m:ctrlPr>
                                      <a:rPr lang="tr-TR" sz="1200" i="1" smtClean="0">
                                        <a:latin typeface="Cambria Math" panose="02040503050406030204" pitchFamily="18" charset="0"/>
                                      </a:rPr>
                                    </m:ctrlPr>
                                  </m:sSubPr>
                                  <m:e>
                                    <m:r>
                                      <a:rPr lang="tr-TR" sz="1200" b="0" i="1" smtClean="0">
                                        <a:latin typeface="Cambria Math" panose="02040503050406030204" pitchFamily="18" charset="0"/>
                                      </a:rPr>
                                      <m:t>𝑥</m:t>
                                    </m:r>
                                  </m:e>
                                  <m:sub>
                                    <m:r>
                                      <a:rPr lang="tr-TR" sz="1200" b="0" i="1" smtClean="0">
                                        <a:latin typeface="Cambria Math" panose="02040503050406030204" pitchFamily="18" charset="0"/>
                                      </a:rPr>
                                      <m:t>𝑗</m:t>
                                    </m:r>
                                  </m:sub>
                                </m:sSub>
                              </m:oMath>
                            </m:oMathPara>
                          </a14:m>
                          <a:endParaRPr lang="tr-TR" sz="1200" dirty="0"/>
                        </a:p>
                      </a:txBody>
                      <a:tcPr/>
                    </a:tc>
                    <a:tc>
                      <a:txBody>
                        <a:bodyPr/>
                        <a:lstStyle/>
                        <a:p>
                          <a:r>
                            <a:rPr lang="tr-TR" sz="1200" dirty="0"/>
                            <a:t>Tahmin edilmek istenen nokta</a:t>
                          </a:r>
                        </a:p>
                      </a:txBody>
                      <a:tcPr/>
                    </a:tc>
                    <a:extLst>
                      <a:ext uri="{0D108BD9-81ED-4DB2-BD59-A6C34878D82A}">
                        <a16:rowId xmlns:a16="http://schemas.microsoft.com/office/drawing/2014/main" val="3918073436"/>
                      </a:ext>
                    </a:extLst>
                  </a:tr>
                  <a:tr h="457737">
                    <a:tc>
                      <a:txBody>
                        <a:bodyPr/>
                        <a:lstStyle/>
                        <a:p>
                          <a:pPr/>
                          <a14:m>
                            <m:oMathPara xmlns:m="http://schemas.openxmlformats.org/officeDocument/2006/math">
                              <m:oMathParaPr>
                                <m:jc m:val="centerGroup"/>
                              </m:oMathParaPr>
                              <m:oMath xmlns:m="http://schemas.openxmlformats.org/officeDocument/2006/math">
                                <m:sSub>
                                  <m:sSubPr>
                                    <m:ctrlPr>
                                      <a:rPr lang="tr-TR" sz="1200" i="1" smtClean="0">
                                        <a:latin typeface="Cambria Math" panose="02040503050406030204" pitchFamily="18" charset="0"/>
                                      </a:rPr>
                                    </m:ctrlPr>
                                  </m:sSubPr>
                                  <m:e>
                                    <m:r>
                                      <a:rPr lang="tr-TR" sz="1200" i="1" smtClean="0">
                                        <a:latin typeface="Cambria Math" panose="02040503050406030204" pitchFamily="18" charset="0"/>
                                        <a:ea typeface="Cambria Math" panose="02040503050406030204" pitchFamily="18" charset="0"/>
                                      </a:rPr>
                                      <m:t>𝜇</m:t>
                                    </m:r>
                                  </m:e>
                                  <m:sub>
                                    <m:r>
                                      <a:rPr lang="tr-TR" sz="1200" b="0" i="1" smtClean="0">
                                        <a:latin typeface="Cambria Math" panose="02040503050406030204" pitchFamily="18" charset="0"/>
                                      </a:rPr>
                                      <m:t>𝑖</m:t>
                                    </m:r>
                                  </m:sub>
                                </m:sSub>
                              </m:oMath>
                            </m:oMathPara>
                          </a14:m>
                          <a:endParaRPr lang="tr-TR" sz="1200" dirty="0"/>
                        </a:p>
                      </a:txBody>
                      <a:tcPr/>
                    </a:tc>
                    <a:tc>
                      <a:txBody>
                        <a:bodyPr/>
                        <a:lstStyle/>
                        <a:p>
                          <a:r>
                            <a:rPr lang="tr-TR" sz="1200" dirty="0"/>
                            <a:t>Eğitimdeki referans (merkez) nokta (</a:t>
                          </a:r>
                          <a:r>
                            <a:rPr lang="tr-TR" sz="1200" dirty="0" err="1"/>
                            <a:t>örn</a:t>
                          </a:r>
                          <a:r>
                            <a:rPr lang="tr-TR" sz="1200" dirty="0"/>
                            <a:t>. </a:t>
                          </a:r>
                          <a:r>
                            <a:rPr lang="tr-TR" sz="1200" dirty="0" err="1"/>
                            <a:t>Support</a:t>
                          </a:r>
                          <a:r>
                            <a:rPr lang="tr-TR" sz="1200" dirty="0"/>
                            <a:t> </a:t>
                          </a:r>
                          <a:r>
                            <a:rPr lang="tr-TR" sz="1200" dirty="0" err="1"/>
                            <a:t>vector</a:t>
                          </a:r>
                          <a:r>
                            <a:rPr lang="tr-TR" sz="1200" dirty="0"/>
                            <a:t>)</a:t>
                          </a:r>
                        </a:p>
                      </a:txBody>
                      <a:tcPr/>
                    </a:tc>
                    <a:extLst>
                      <a:ext uri="{0D108BD9-81ED-4DB2-BD59-A6C34878D82A}">
                        <a16:rowId xmlns:a16="http://schemas.microsoft.com/office/drawing/2014/main" val="3161388908"/>
                      </a:ext>
                    </a:extLst>
                  </a:tr>
                  <a:tr h="246474">
                    <a:tc>
                      <a:txBody>
                        <a:bodyPr/>
                        <a:lstStyle/>
                        <a:p>
                          <a:pPr/>
                          <a14:m>
                            <m:oMathPara xmlns:m="http://schemas.openxmlformats.org/officeDocument/2006/math">
                              <m:oMathParaPr>
                                <m:jc m:val="centerGroup"/>
                              </m:oMathParaPr>
                              <m:oMath xmlns:m="http://schemas.openxmlformats.org/officeDocument/2006/math">
                                <m:sSub>
                                  <m:sSubPr>
                                    <m:ctrlPr>
                                      <a:rPr lang="tr-TR" sz="1200" i="1" smtClean="0">
                                        <a:latin typeface="Cambria Math" panose="02040503050406030204" pitchFamily="18" charset="0"/>
                                      </a:rPr>
                                    </m:ctrlPr>
                                  </m:sSubPr>
                                  <m:e>
                                    <m:r>
                                      <a:rPr lang="tr-TR" sz="1200" i="1" smtClean="0">
                                        <a:latin typeface="Cambria Math" panose="02040503050406030204" pitchFamily="18" charset="0"/>
                                        <a:ea typeface="Cambria Math" panose="02040503050406030204" pitchFamily="18" charset="0"/>
                                      </a:rPr>
                                      <m:t>𝜎</m:t>
                                    </m:r>
                                  </m:e>
                                  <m:sub>
                                    <m:r>
                                      <a:rPr lang="tr-TR" sz="1200" b="0" i="1" smtClean="0">
                                        <a:latin typeface="Cambria Math" panose="02040503050406030204" pitchFamily="18" charset="0"/>
                                      </a:rPr>
                                      <m:t>𝑖</m:t>
                                    </m:r>
                                  </m:sub>
                                </m:sSub>
                              </m:oMath>
                            </m:oMathPara>
                          </a14:m>
                          <a:endParaRPr lang="tr-TR" sz="1200" dirty="0"/>
                        </a:p>
                      </a:txBody>
                      <a:tcPr/>
                    </a:tc>
                    <a:tc>
                      <a:txBody>
                        <a:bodyPr/>
                        <a:lstStyle/>
                        <a:p>
                          <a:r>
                            <a:rPr lang="tr-TR" sz="1200" dirty="0"/>
                            <a:t>Etki alanının genişliği</a:t>
                          </a:r>
                        </a:p>
                      </a:txBody>
                      <a:tcPr/>
                    </a:tc>
                    <a:extLst>
                      <a:ext uri="{0D108BD9-81ED-4DB2-BD59-A6C34878D82A}">
                        <a16:rowId xmlns:a16="http://schemas.microsoft.com/office/drawing/2014/main" val="749665640"/>
                      </a:ext>
                    </a:extLst>
                  </a:tr>
                  <a:tr h="457737">
                    <a:tc>
                      <a:txBody>
                        <a:bodyPr/>
                        <a:lstStyle/>
                        <a:p>
                          <a:pPr algn="ctr"/>
                          <a:r>
                            <a:rPr lang="tr-TR" sz="1200" dirty="0"/>
                            <a:t>Fonksiyonun çıktısı</a:t>
                          </a:r>
                        </a:p>
                      </a:txBody>
                      <a:tcPr/>
                    </a:tc>
                    <a:tc>
                      <a:txBody>
                        <a:bodyPr/>
                        <a:lstStyle/>
                        <a:p>
                          <a:r>
                            <a:rPr lang="tr-TR" sz="1200" dirty="0"/>
                            <a:t>İki nokta arasındaki benzerlik (0 ile 1 arası)</a:t>
                          </a:r>
                        </a:p>
                      </a:txBody>
                      <a:tcPr/>
                    </a:tc>
                    <a:extLst>
                      <a:ext uri="{0D108BD9-81ED-4DB2-BD59-A6C34878D82A}">
                        <a16:rowId xmlns:a16="http://schemas.microsoft.com/office/drawing/2014/main" val="2359256273"/>
                      </a:ext>
                    </a:extLst>
                  </a:tr>
                </a:tbl>
              </a:graphicData>
            </a:graphic>
          </p:graphicFrame>
        </mc:Choice>
        <mc:Fallback xmlns="">
          <p:graphicFrame>
            <p:nvGraphicFramePr>
              <p:cNvPr id="2" name="Tablo 1">
                <a:extLst>
                  <a:ext uri="{FF2B5EF4-FFF2-40B4-BE49-F238E27FC236}">
                    <a16:creationId xmlns:a16="http://schemas.microsoft.com/office/drawing/2014/main" id="{94BA671D-413C-9D22-6EC7-A508DD860C71}"/>
                  </a:ext>
                </a:extLst>
              </p:cNvPr>
              <p:cNvGraphicFramePr>
                <a:graphicFrameLocks noGrp="1"/>
              </p:cNvGraphicFramePr>
              <p:nvPr>
                <p:extLst>
                  <p:ext uri="{D42A27DB-BD31-4B8C-83A1-F6EECF244321}">
                    <p14:modId xmlns:p14="http://schemas.microsoft.com/office/powerpoint/2010/main" val="535076127"/>
                  </p:ext>
                </p:extLst>
              </p:nvPr>
            </p:nvGraphicFramePr>
            <p:xfrm>
              <a:off x="4058432" y="2008713"/>
              <a:ext cx="2954752" cy="2651760"/>
            </p:xfrm>
            <a:graphic>
              <a:graphicData uri="http://schemas.openxmlformats.org/drawingml/2006/table">
                <a:tbl>
                  <a:tblPr firstRow="1" bandRow="1">
                    <a:tableStyleId>{21E4AEA4-8DFA-4A89-87EB-49C32662AFE0}</a:tableStyleId>
                  </a:tblPr>
                  <a:tblGrid>
                    <a:gridCol w="1477376">
                      <a:extLst>
                        <a:ext uri="{9D8B030D-6E8A-4147-A177-3AD203B41FA5}">
                          <a16:colId xmlns:a16="http://schemas.microsoft.com/office/drawing/2014/main" val="2593882630"/>
                        </a:ext>
                      </a:extLst>
                    </a:gridCol>
                    <a:gridCol w="1477376">
                      <a:extLst>
                        <a:ext uri="{9D8B030D-6E8A-4147-A177-3AD203B41FA5}">
                          <a16:colId xmlns:a16="http://schemas.microsoft.com/office/drawing/2014/main" val="2825987599"/>
                        </a:ext>
                      </a:extLst>
                    </a:gridCol>
                  </a:tblGrid>
                  <a:tr h="274320">
                    <a:tc>
                      <a:txBody>
                        <a:bodyPr/>
                        <a:lstStyle/>
                        <a:p>
                          <a:r>
                            <a:rPr lang="tr-TR" sz="1200" dirty="0"/>
                            <a:t>Sembol</a:t>
                          </a:r>
                        </a:p>
                      </a:txBody>
                      <a:tcPr/>
                    </a:tc>
                    <a:tc>
                      <a:txBody>
                        <a:bodyPr/>
                        <a:lstStyle/>
                        <a:p>
                          <a:r>
                            <a:rPr lang="tr-TR" sz="1200" dirty="0"/>
                            <a:t>Ne Anlatır?</a:t>
                          </a:r>
                        </a:p>
                      </a:txBody>
                      <a:tcPr/>
                    </a:tc>
                    <a:extLst>
                      <a:ext uri="{0D108BD9-81ED-4DB2-BD59-A6C34878D82A}">
                        <a16:rowId xmlns:a16="http://schemas.microsoft.com/office/drawing/2014/main" val="2947253955"/>
                      </a:ext>
                    </a:extLst>
                  </a:tr>
                  <a:tr h="457200">
                    <a:tc>
                      <a:txBody>
                        <a:bodyPr/>
                        <a:lstStyle/>
                        <a:p>
                          <a:endParaRPr lang="tr-TR"/>
                        </a:p>
                      </a:txBody>
                      <a:tcPr>
                        <a:blipFill>
                          <a:blip r:embed="rId4"/>
                          <a:stretch>
                            <a:fillRect l="-412" t="-61333" r="-101646" b="-432000"/>
                          </a:stretch>
                        </a:blipFill>
                      </a:tcPr>
                    </a:tc>
                    <a:tc>
                      <a:txBody>
                        <a:bodyPr/>
                        <a:lstStyle/>
                        <a:p>
                          <a:r>
                            <a:rPr lang="tr-TR" sz="1200" dirty="0"/>
                            <a:t>Tahmin edilmek istenen nokta</a:t>
                          </a:r>
                        </a:p>
                      </a:txBody>
                      <a:tcPr/>
                    </a:tc>
                    <a:extLst>
                      <a:ext uri="{0D108BD9-81ED-4DB2-BD59-A6C34878D82A}">
                        <a16:rowId xmlns:a16="http://schemas.microsoft.com/office/drawing/2014/main" val="3918073436"/>
                      </a:ext>
                    </a:extLst>
                  </a:tr>
                  <a:tr h="822960">
                    <a:tc>
                      <a:txBody>
                        <a:bodyPr/>
                        <a:lstStyle/>
                        <a:p>
                          <a:endParaRPr lang="tr-TR"/>
                        </a:p>
                      </a:txBody>
                      <a:tcPr>
                        <a:blipFill>
                          <a:blip r:embed="rId4"/>
                          <a:stretch>
                            <a:fillRect l="-412" t="-88971" r="-101646" b="-138235"/>
                          </a:stretch>
                        </a:blipFill>
                      </a:tcPr>
                    </a:tc>
                    <a:tc>
                      <a:txBody>
                        <a:bodyPr/>
                        <a:lstStyle/>
                        <a:p>
                          <a:r>
                            <a:rPr lang="tr-TR" sz="1200" dirty="0"/>
                            <a:t>Eğitimdeki referans (merkez) nokta (</a:t>
                          </a:r>
                          <a:r>
                            <a:rPr lang="tr-TR" sz="1200" dirty="0" err="1"/>
                            <a:t>örn</a:t>
                          </a:r>
                          <a:r>
                            <a:rPr lang="tr-TR" sz="1200" dirty="0"/>
                            <a:t>. </a:t>
                          </a:r>
                          <a:r>
                            <a:rPr lang="tr-TR" sz="1200" dirty="0" err="1"/>
                            <a:t>Support</a:t>
                          </a:r>
                          <a:r>
                            <a:rPr lang="tr-TR" sz="1200" dirty="0"/>
                            <a:t> </a:t>
                          </a:r>
                          <a:r>
                            <a:rPr lang="tr-TR" sz="1200" dirty="0" err="1"/>
                            <a:t>vector</a:t>
                          </a:r>
                          <a:r>
                            <a:rPr lang="tr-TR" sz="1200" dirty="0"/>
                            <a:t>)</a:t>
                          </a:r>
                        </a:p>
                      </a:txBody>
                      <a:tcPr/>
                    </a:tc>
                    <a:extLst>
                      <a:ext uri="{0D108BD9-81ED-4DB2-BD59-A6C34878D82A}">
                        <a16:rowId xmlns:a16="http://schemas.microsoft.com/office/drawing/2014/main" val="3161388908"/>
                      </a:ext>
                    </a:extLst>
                  </a:tr>
                  <a:tr h="457200">
                    <a:tc>
                      <a:txBody>
                        <a:bodyPr/>
                        <a:lstStyle/>
                        <a:p>
                          <a:endParaRPr lang="tr-TR"/>
                        </a:p>
                      </a:txBody>
                      <a:tcPr>
                        <a:blipFill>
                          <a:blip r:embed="rId4"/>
                          <a:stretch>
                            <a:fillRect l="-412" t="-342667" r="-101646" b="-150667"/>
                          </a:stretch>
                        </a:blipFill>
                      </a:tcPr>
                    </a:tc>
                    <a:tc>
                      <a:txBody>
                        <a:bodyPr/>
                        <a:lstStyle/>
                        <a:p>
                          <a:r>
                            <a:rPr lang="tr-TR" sz="1200" dirty="0"/>
                            <a:t>Etki alanının genişliği</a:t>
                          </a:r>
                        </a:p>
                      </a:txBody>
                      <a:tcPr/>
                    </a:tc>
                    <a:extLst>
                      <a:ext uri="{0D108BD9-81ED-4DB2-BD59-A6C34878D82A}">
                        <a16:rowId xmlns:a16="http://schemas.microsoft.com/office/drawing/2014/main" val="749665640"/>
                      </a:ext>
                    </a:extLst>
                  </a:tr>
                  <a:tr h="640080">
                    <a:tc>
                      <a:txBody>
                        <a:bodyPr/>
                        <a:lstStyle/>
                        <a:p>
                          <a:pPr algn="ctr"/>
                          <a:r>
                            <a:rPr lang="tr-TR" sz="1200" dirty="0"/>
                            <a:t>Fonksiyonun çıktısı</a:t>
                          </a:r>
                        </a:p>
                      </a:txBody>
                      <a:tcPr/>
                    </a:tc>
                    <a:tc>
                      <a:txBody>
                        <a:bodyPr/>
                        <a:lstStyle/>
                        <a:p>
                          <a:r>
                            <a:rPr lang="tr-TR" sz="1200" dirty="0"/>
                            <a:t>İki nokta arasındaki benzerlik (0 ile 1 arası)</a:t>
                          </a:r>
                        </a:p>
                      </a:txBody>
                      <a:tcPr/>
                    </a:tc>
                    <a:extLst>
                      <a:ext uri="{0D108BD9-81ED-4DB2-BD59-A6C34878D82A}">
                        <a16:rowId xmlns:a16="http://schemas.microsoft.com/office/drawing/2014/main" val="2359256273"/>
                      </a:ext>
                    </a:extLst>
                  </a:tr>
                </a:tbl>
              </a:graphicData>
            </a:graphic>
          </p:graphicFrame>
        </mc:Fallback>
      </mc:AlternateContent>
    </p:spTree>
    <p:extLst>
      <p:ext uri="{BB962C8B-B14F-4D97-AF65-F5344CB8AC3E}">
        <p14:creationId xmlns:p14="http://schemas.microsoft.com/office/powerpoint/2010/main" val="325495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A4068A3-BBF0-D85E-5D00-649AD5072B47}"/>
              </a:ext>
            </a:extLst>
          </p:cNvPr>
          <p:cNvSpPr>
            <a:spLocks noGrp="1"/>
          </p:cNvSpPr>
          <p:nvPr>
            <p:ph type="title"/>
          </p:nvPr>
        </p:nvSpPr>
        <p:spPr>
          <a:xfrm>
            <a:off x="804671" y="531181"/>
            <a:ext cx="7074199" cy="1454051"/>
          </a:xfrm>
        </p:spPr>
        <p:txBody>
          <a:bodyPr>
            <a:normAutofit/>
          </a:bodyPr>
          <a:lstStyle/>
          <a:p>
            <a:r>
              <a:rPr lang="tr-TR" sz="3600" dirty="0">
                <a:solidFill>
                  <a:schemeClr val="tx2"/>
                </a:solidFill>
              </a:rPr>
              <a:t>Uzaklığa Dayalı Benzerlik Fonksiyonu</a:t>
            </a:r>
          </a:p>
        </p:txBody>
      </p:sp>
      <p:sp>
        <p:nvSpPr>
          <p:cNvPr id="8" name="Content Placeholder 7">
            <a:extLst>
              <a:ext uri="{FF2B5EF4-FFF2-40B4-BE49-F238E27FC236}">
                <a16:creationId xmlns:a16="http://schemas.microsoft.com/office/drawing/2014/main" id="{F2660AF7-17A0-A1A9-186F-8161599BF64A}"/>
              </a:ext>
            </a:extLst>
          </p:cNvPr>
          <p:cNvSpPr>
            <a:spLocks noGrp="1"/>
          </p:cNvSpPr>
          <p:nvPr>
            <p:ph idx="1"/>
          </p:nvPr>
        </p:nvSpPr>
        <p:spPr>
          <a:xfrm>
            <a:off x="804672" y="1878904"/>
            <a:ext cx="5821596" cy="3920647"/>
          </a:xfrm>
        </p:spPr>
        <p:txBody>
          <a:bodyPr anchor="t">
            <a:normAutofit/>
          </a:bodyPr>
          <a:lstStyle/>
          <a:p>
            <a:pPr>
              <a:buFont typeface="Wingdings" panose="05000000000000000000" pitchFamily="2" charset="2"/>
              <a:buChar char="ü"/>
            </a:pPr>
            <a:r>
              <a:rPr lang="tr-TR" sz="1800" b="1" dirty="0">
                <a:solidFill>
                  <a:schemeClr val="tx2"/>
                </a:solidFill>
              </a:rPr>
              <a:t>Bu Formül Ne Gösteriyor?</a:t>
            </a:r>
          </a:p>
          <a:p>
            <a:pPr>
              <a:buFont typeface="Wingdings" panose="05000000000000000000" pitchFamily="2" charset="2"/>
              <a:buChar char="ü"/>
            </a:pPr>
            <a:r>
              <a:rPr lang="tr-TR" sz="1800" dirty="0">
                <a:solidFill>
                  <a:schemeClr val="tx2"/>
                </a:solidFill>
              </a:rPr>
              <a:t>Bu formül, </a:t>
            </a:r>
            <a:r>
              <a:rPr lang="tr-TR" sz="1800" b="1" dirty="0">
                <a:solidFill>
                  <a:schemeClr val="tx2"/>
                </a:solidFill>
              </a:rPr>
              <a:t>bir veri noktasının başka bir noktaya olan yakınlığını yumuşak (</a:t>
            </a:r>
            <a:r>
              <a:rPr lang="tr-TR" sz="1800" b="1" dirty="0" err="1">
                <a:solidFill>
                  <a:schemeClr val="tx2"/>
                </a:solidFill>
              </a:rPr>
              <a:t>smooth</a:t>
            </a:r>
            <a:r>
              <a:rPr lang="tr-TR" sz="1800" b="1" dirty="0">
                <a:solidFill>
                  <a:schemeClr val="tx2"/>
                </a:solidFill>
              </a:rPr>
              <a:t>) bir şekilde ölçüyor.</a:t>
            </a:r>
          </a:p>
          <a:p>
            <a:pPr>
              <a:buFont typeface="Wingdings" panose="05000000000000000000" pitchFamily="2" charset="2"/>
              <a:buChar char="ü"/>
            </a:pPr>
            <a:r>
              <a:rPr lang="tr-TR" sz="1800" dirty="0">
                <a:solidFill>
                  <a:schemeClr val="tx2"/>
                </a:solidFill>
              </a:rPr>
              <a:t>Bu sayede karar sınırları </a:t>
            </a:r>
            <a:r>
              <a:rPr lang="tr-TR" sz="1800" b="1" dirty="0">
                <a:solidFill>
                  <a:schemeClr val="tx2"/>
                </a:solidFill>
              </a:rPr>
              <a:t>sert çizgilerle değil, doğal geçişlerle oluşuyor.</a:t>
            </a:r>
          </a:p>
          <a:p>
            <a:pPr>
              <a:buFont typeface="Wingdings" panose="05000000000000000000" pitchFamily="2" charset="2"/>
              <a:buChar char="ü"/>
            </a:pPr>
            <a:r>
              <a:rPr lang="tr-TR" sz="1800" dirty="0">
                <a:solidFill>
                  <a:schemeClr val="tx2"/>
                </a:solidFill>
              </a:rPr>
              <a:t>Bu benzerlikler üzerinden, </a:t>
            </a:r>
            <a:r>
              <a:rPr lang="tr-TR" sz="1800" b="1" dirty="0">
                <a:solidFill>
                  <a:schemeClr val="tx2"/>
                </a:solidFill>
              </a:rPr>
              <a:t>karar sınırı (</a:t>
            </a:r>
            <a:r>
              <a:rPr lang="tr-TR" sz="1800" b="1" dirty="0" err="1">
                <a:solidFill>
                  <a:schemeClr val="tx2"/>
                </a:solidFill>
              </a:rPr>
              <a:t>hyperplane</a:t>
            </a:r>
            <a:r>
              <a:rPr lang="tr-TR" sz="1800" b="1" dirty="0">
                <a:solidFill>
                  <a:schemeClr val="tx2"/>
                </a:solidFill>
              </a:rPr>
              <a:t>)</a:t>
            </a:r>
            <a:r>
              <a:rPr lang="tr-TR" sz="1800" dirty="0">
                <a:solidFill>
                  <a:schemeClr val="tx2"/>
                </a:solidFill>
              </a:rPr>
              <a:t> oluşturuluyor.</a:t>
            </a:r>
          </a:p>
          <a:p>
            <a:pPr>
              <a:buFont typeface="Wingdings" panose="05000000000000000000" pitchFamily="2" charset="2"/>
              <a:buChar char="ü"/>
            </a:pPr>
            <a:endParaRPr lang="tr-TR" sz="1800" b="1" dirty="0">
              <a:solidFill>
                <a:schemeClr val="tx2"/>
              </a:solidFill>
            </a:endParaRPr>
          </a:p>
          <a:p>
            <a:pPr>
              <a:buFont typeface="Wingdings" panose="05000000000000000000" pitchFamily="2" charset="2"/>
              <a:buChar char="Ø"/>
            </a:pPr>
            <a:r>
              <a:rPr lang="tr-TR" sz="1800" i="1" dirty="0"/>
              <a:t>Bu formül, </a:t>
            </a:r>
            <a:r>
              <a:rPr lang="tr-TR" sz="1800" b="1" i="1" dirty="0"/>
              <a:t>"veri noktaları arasındaki ilişkiyi sayısal olarak göstermek"</a:t>
            </a:r>
            <a:r>
              <a:rPr lang="tr-TR" sz="1800" i="1" dirty="0"/>
              <a:t> için kullanılır.</a:t>
            </a:r>
          </a:p>
          <a:p>
            <a:pPr>
              <a:buFont typeface="Wingdings" panose="05000000000000000000" pitchFamily="2" charset="2"/>
              <a:buChar char="Ø"/>
            </a:pPr>
            <a:r>
              <a:rPr lang="tr-TR" sz="1800" i="1" dirty="0"/>
              <a:t>SVM, bu benzerlik ölçümlerine göre verileri doğru sınıflandırmaya çalışır.</a:t>
            </a:r>
            <a:endParaRPr lang="tr-TR" sz="1800" b="1" i="1" dirty="0">
              <a:solidFill>
                <a:schemeClr val="tx2"/>
              </a:solidFill>
            </a:endParaRPr>
          </a:p>
          <a:p>
            <a:pPr marL="0" indent="0">
              <a:buNone/>
            </a:pPr>
            <a:endParaRPr lang="en-US" sz="1800" b="1" dirty="0">
              <a:solidFill>
                <a:schemeClr val="tx2"/>
              </a:solidFill>
            </a:endParaRPr>
          </a:p>
        </p:txBody>
      </p:sp>
      <p:grpSp>
        <p:nvGrpSpPr>
          <p:cNvPr id="28" name="Group 27">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9" name="Freeform: Shape 28">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10" descr="metin, yazı tipi, el yazısı, diyagram içeren bir resim&#10;&#10;Yapay zeka tarafından oluşturulan içerik yanlış olabilir.">
            <a:extLst>
              <a:ext uri="{FF2B5EF4-FFF2-40B4-BE49-F238E27FC236}">
                <a16:creationId xmlns:a16="http://schemas.microsoft.com/office/drawing/2014/main" id="{1461C010-9234-C478-F48A-823FEDECF2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40170" r="2" b="2677"/>
          <a:stretch/>
        </p:blipFill>
        <p:spPr bwMode="auto">
          <a:xfrm>
            <a:off x="7786791" y="2720614"/>
            <a:ext cx="3600537" cy="1751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593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218" name="Picture 2" descr="metin, diyagram, ekran görüntüsü, tasarım içeren bir resim&#10;&#10;Yapay zeka tarafından oluşturulan içerik yanlış olabilir.">
            <a:extLst>
              <a:ext uri="{FF2B5EF4-FFF2-40B4-BE49-F238E27FC236}">
                <a16:creationId xmlns:a16="http://schemas.microsoft.com/office/drawing/2014/main" id="{36901CBA-1F67-47AC-DCBD-CB7A70780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4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Metin kutusu 1">
            <a:extLst>
              <a:ext uri="{FF2B5EF4-FFF2-40B4-BE49-F238E27FC236}">
                <a16:creationId xmlns:a16="http://schemas.microsoft.com/office/drawing/2014/main" id="{923AF383-F9D3-8774-801B-E2974953FE0F}"/>
              </a:ext>
            </a:extLst>
          </p:cNvPr>
          <p:cNvSpPr txBox="1"/>
          <p:nvPr/>
        </p:nvSpPr>
        <p:spPr>
          <a:xfrm>
            <a:off x="8823558" y="1655545"/>
            <a:ext cx="2794134" cy="369332"/>
          </a:xfrm>
          <a:prstGeom prst="rect">
            <a:avLst/>
          </a:prstGeom>
          <a:noFill/>
        </p:spPr>
        <p:txBody>
          <a:bodyPr wrap="square" rtlCol="0">
            <a:spAutoFit/>
          </a:bodyPr>
          <a:lstStyle/>
          <a:p>
            <a:r>
              <a:rPr lang="tr-TR" i="1" dirty="0">
                <a:highlight>
                  <a:srgbClr val="FFFF00"/>
                </a:highlight>
              </a:rPr>
              <a:t>Sigma arttıkça çap artar</a:t>
            </a:r>
          </a:p>
        </p:txBody>
      </p:sp>
    </p:spTree>
    <p:extLst>
      <p:ext uri="{BB962C8B-B14F-4D97-AF65-F5344CB8AC3E}">
        <p14:creationId xmlns:p14="http://schemas.microsoft.com/office/powerpoint/2010/main" val="2991104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49" name="Freeform: Shape 1024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51" name="Rectangle 1025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Rectangle 1025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5" name="Freeform: Shape 1025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257" name="Isosceles Triangle 1025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origami, grafik, grafik tasarım, tasarım içeren bir resim&#10;&#10;Yapay zeka tarafından oluşturulan içerik yanlış olabilir.">
            <a:extLst>
              <a:ext uri="{FF2B5EF4-FFF2-40B4-BE49-F238E27FC236}">
                <a16:creationId xmlns:a16="http://schemas.microsoft.com/office/drawing/2014/main" id="{1F55BC16-DB24-02FA-573F-35EB645198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24804" y="643467"/>
            <a:ext cx="7142391"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259" name="Isosceles Triangle 1025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1442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CACD483-C703-722E-0366-4C86FA2CF302}"/>
              </a:ext>
            </a:extLst>
          </p:cNvPr>
          <p:cNvSpPr>
            <a:spLocks noGrp="1"/>
          </p:cNvSpPr>
          <p:nvPr>
            <p:ph type="title"/>
          </p:nvPr>
        </p:nvSpPr>
        <p:spPr>
          <a:xfrm>
            <a:off x="1231719" y="618518"/>
            <a:ext cx="9044599" cy="981524"/>
          </a:xfrm>
        </p:spPr>
        <p:txBody>
          <a:bodyPr>
            <a:normAutofit/>
          </a:bodyPr>
          <a:lstStyle/>
          <a:p>
            <a:pPr algn="ctr"/>
            <a:r>
              <a:rPr lang="tr-TR" b="1" dirty="0" err="1"/>
              <a:t>Regression</a:t>
            </a:r>
            <a:r>
              <a:rPr lang="tr-TR" b="1" dirty="0"/>
              <a:t> </a:t>
            </a:r>
            <a:r>
              <a:rPr lang="tr-TR" b="1" dirty="0" err="1"/>
              <a:t>vs</a:t>
            </a:r>
            <a:r>
              <a:rPr lang="tr-TR" b="1" dirty="0"/>
              <a:t> </a:t>
            </a:r>
            <a:r>
              <a:rPr lang="tr-TR" b="1" dirty="0" err="1"/>
              <a:t>Classification</a:t>
            </a:r>
            <a:endParaRPr lang="tr-TR" b="1" dirty="0"/>
          </a:p>
        </p:txBody>
      </p:sp>
      <p:sp>
        <p:nvSpPr>
          <p:cNvPr id="6" name="İçerik Yer Tutucusu 5">
            <a:extLst>
              <a:ext uri="{FF2B5EF4-FFF2-40B4-BE49-F238E27FC236}">
                <a16:creationId xmlns:a16="http://schemas.microsoft.com/office/drawing/2014/main" id="{7237E01A-DE1A-6D2C-FDE5-C18538680B94}"/>
              </a:ext>
            </a:extLst>
          </p:cNvPr>
          <p:cNvSpPr>
            <a:spLocks noGrp="1"/>
          </p:cNvSpPr>
          <p:nvPr>
            <p:ph idx="1"/>
          </p:nvPr>
        </p:nvSpPr>
        <p:spPr>
          <a:xfrm>
            <a:off x="1231719" y="1568967"/>
            <a:ext cx="9044598" cy="873223"/>
          </a:xfrm>
          <a:noFill/>
          <a:ln cap="rnd">
            <a:solidFill>
              <a:schemeClr val="bg2"/>
            </a:solidFill>
            <a:bevel/>
          </a:ln>
        </p:spPr>
        <p:style>
          <a:lnRef idx="2">
            <a:schemeClr val="accent6"/>
          </a:lnRef>
          <a:fillRef idx="1">
            <a:schemeClr val="lt1"/>
          </a:fillRef>
          <a:effectRef idx="0">
            <a:schemeClr val="accent6"/>
          </a:effectRef>
          <a:fontRef idx="minor">
            <a:schemeClr val="dk1"/>
          </a:fontRef>
        </p:style>
        <p:txBody>
          <a:bodyPr>
            <a:normAutofit/>
          </a:bodyPr>
          <a:lstStyle/>
          <a:p>
            <a:pPr algn="just">
              <a:buFont typeface="Wingdings" panose="05000000000000000000" pitchFamily="2" charset="2"/>
              <a:buChar char="Ø"/>
            </a:pPr>
            <a:r>
              <a:rPr lang="tr-TR" sz="1600" b="1" dirty="0" err="1">
                <a:solidFill>
                  <a:schemeClr val="tx1"/>
                </a:solidFill>
              </a:rPr>
              <a:t>Supervised</a:t>
            </a:r>
            <a:r>
              <a:rPr lang="tr-TR" sz="1600" b="1" dirty="0">
                <a:solidFill>
                  <a:schemeClr val="tx1"/>
                </a:solidFill>
              </a:rPr>
              <a:t> </a:t>
            </a:r>
            <a:r>
              <a:rPr lang="tr-TR" sz="1600" b="1" dirty="0" err="1">
                <a:solidFill>
                  <a:schemeClr val="tx1"/>
                </a:solidFill>
              </a:rPr>
              <a:t>learning</a:t>
            </a:r>
            <a:r>
              <a:rPr lang="tr-TR" sz="1600" b="1" dirty="0">
                <a:solidFill>
                  <a:schemeClr val="tx1"/>
                </a:solidFill>
              </a:rPr>
              <a:t>; bilgisayar, </a:t>
            </a:r>
            <a:r>
              <a:rPr lang="tr-TR" sz="1600" b="1" dirty="0">
                <a:solidFill>
                  <a:srgbClr val="C00000"/>
                </a:solidFill>
              </a:rPr>
              <a:t>etiketli veri</a:t>
            </a:r>
            <a:r>
              <a:rPr lang="tr-TR" sz="1600" b="1" dirty="0">
                <a:solidFill>
                  <a:schemeClr val="tx1"/>
                </a:solidFill>
              </a:rPr>
              <a:t>lerden öğrenir.</a:t>
            </a:r>
          </a:p>
          <a:p>
            <a:pPr algn="just">
              <a:buFont typeface="Wingdings" panose="05000000000000000000" pitchFamily="2" charset="2"/>
              <a:buChar char="Ø"/>
            </a:pPr>
            <a:r>
              <a:rPr lang="tr-TR" sz="1600" b="1" dirty="0">
                <a:solidFill>
                  <a:schemeClr val="tx1"/>
                </a:solidFill>
              </a:rPr>
              <a:t>Etiketli veri: Giriş (</a:t>
            </a:r>
            <a:r>
              <a:rPr lang="tr-TR" sz="1600" b="1" dirty="0" err="1">
                <a:solidFill>
                  <a:schemeClr val="tx1"/>
                </a:solidFill>
              </a:rPr>
              <a:t>input</a:t>
            </a:r>
            <a:r>
              <a:rPr lang="tr-TR" sz="1600" b="1" dirty="0">
                <a:solidFill>
                  <a:schemeClr val="tx1"/>
                </a:solidFill>
              </a:rPr>
              <a:t>) ile doğru çıktının (</a:t>
            </a:r>
            <a:r>
              <a:rPr lang="tr-TR" sz="1600" b="1" dirty="0" err="1">
                <a:solidFill>
                  <a:schemeClr val="tx1"/>
                </a:solidFill>
              </a:rPr>
              <a:t>output</a:t>
            </a:r>
            <a:r>
              <a:rPr lang="tr-TR" sz="1600" b="1" dirty="0">
                <a:solidFill>
                  <a:schemeClr val="tx1"/>
                </a:solidFill>
              </a:rPr>
              <a:t>) eşleştirildiği veridir.</a:t>
            </a:r>
          </a:p>
          <a:p>
            <a:pPr marL="0" indent="0">
              <a:buNone/>
            </a:pPr>
            <a:endParaRPr lang="tr-TR" b="1" dirty="0">
              <a:solidFill>
                <a:schemeClr val="tx1"/>
              </a:solidFill>
            </a:endParaRPr>
          </a:p>
          <a:p>
            <a:pPr marL="0" indent="0" algn="ctr">
              <a:buNone/>
            </a:pPr>
            <a:endParaRPr lang="tr-TR" b="1" dirty="0">
              <a:solidFill>
                <a:schemeClr val="tx1"/>
              </a:solidFill>
            </a:endParaRPr>
          </a:p>
          <a:p>
            <a:endParaRPr lang="tr-TR" b="1" dirty="0">
              <a:solidFill>
                <a:schemeClr val="tx1"/>
              </a:solidFill>
            </a:endParaRPr>
          </a:p>
        </p:txBody>
      </p:sp>
      <p:sp>
        <p:nvSpPr>
          <p:cNvPr id="4" name="Slayt Numarası Yer Tutucusu 3">
            <a:extLst>
              <a:ext uri="{FF2B5EF4-FFF2-40B4-BE49-F238E27FC236}">
                <a16:creationId xmlns:a16="http://schemas.microsoft.com/office/drawing/2014/main" id="{36AC096A-2FA7-4F70-60DF-D05ABCEC99CD}"/>
              </a:ext>
            </a:extLst>
          </p:cNvPr>
          <p:cNvSpPr>
            <a:spLocks noGrp="1"/>
          </p:cNvSpPr>
          <p:nvPr>
            <p:ph type="sldNum" sz="quarter" idx="12"/>
          </p:nvPr>
        </p:nvSpPr>
        <p:spPr>
          <a:xfrm>
            <a:off x="10276321" y="6309360"/>
            <a:ext cx="771089" cy="365125"/>
          </a:xfrm>
        </p:spPr>
        <p:txBody>
          <a:bodyPr>
            <a:normAutofit/>
          </a:bodyPr>
          <a:lstStyle/>
          <a:p>
            <a:pPr>
              <a:spcAft>
                <a:spcPts val="600"/>
              </a:spcAft>
            </a:pPr>
            <a:fld id="{6D22F896-40B5-4ADD-8801-0D06FADFA095}" type="slidenum">
              <a:rPr lang="en-US" smtClean="0"/>
              <a:pPr>
                <a:spcAft>
                  <a:spcPts val="600"/>
                </a:spcAft>
              </a:pPr>
              <a:t>3</a:t>
            </a:fld>
            <a:endParaRPr lang="en-US"/>
          </a:p>
        </p:txBody>
      </p:sp>
      <p:graphicFrame>
        <p:nvGraphicFramePr>
          <p:cNvPr id="7" name="Tablo 6">
            <a:extLst>
              <a:ext uri="{FF2B5EF4-FFF2-40B4-BE49-F238E27FC236}">
                <a16:creationId xmlns:a16="http://schemas.microsoft.com/office/drawing/2014/main" id="{E2DA42A0-6F7C-9F99-2DD7-F613C094CF85}"/>
              </a:ext>
            </a:extLst>
          </p:cNvPr>
          <p:cNvGraphicFramePr>
            <a:graphicFrameLocks noGrp="1"/>
          </p:cNvGraphicFramePr>
          <p:nvPr>
            <p:extLst>
              <p:ext uri="{D42A27DB-BD31-4B8C-83A1-F6EECF244321}">
                <p14:modId xmlns:p14="http://schemas.microsoft.com/office/powerpoint/2010/main" val="3350083634"/>
              </p:ext>
            </p:extLst>
          </p:nvPr>
        </p:nvGraphicFramePr>
        <p:xfrm>
          <a:off x="1231722" y="2540001"/>
          <a:ext cx="9044598" cy="3962399"/>
        </p:xfrm>
        <a:graphic>
          <a:graphicData uri="http://schemas.openxmlformats.org/drawingml/2006/table">
            <a:tbl>
              <a:tblPr firstRow="1" bandRow="1">
                <a:tableStyleId>{5C22544A-7EE6-4342-B048-85BDC9FD1C3A}</a:tableStyleId>
              </a:tblPr>
              <a:tblGrid>
                <a:gridCol w="4390145">
                  <a:extLst>
                    <a:ext uri="{9D8B030D-6E8A-4147-A177-3AD203B41FA5}">
                      <a16:colId xmlns:a16="http://schemas.microsoft.com/office/drawing/2014/main" val="4081079886"/>
                    </a:ext>
                  </a:extLst>
                </a:gridCol>
                <a:gridCol w="4654453">
                  <a:extLst>
                    <a:ext uri="{9D8B030D-6E8A-4147-A177-3AD203B41FA5}">
                      <a16:colId xmlns:a16="http://schemas.microsoft.com/office/drawing/2014/main" val="4230381670"/>
                    </a:ext>
                  </a:extLst>
                </a:gridCol>
              </a:tblGrid>
              <a:tr h="1105990">
                <a:tc>
                  <a:txBody>
                    <a:bodyPr/>
                    <a:lstStyle/>
                    <a:p>
                      <a:pPr algn="ctr"/>
                      <a:r>
                        <a:rPr lang="tr-TR" sz="2400" b="1" cap="none" spc="60" dirty="0" err="1">
                          <a:solidFill>
                            <a:schemeClr val="bg1"/>
                          </a:solidFill>
                        </a:rPr>
                        <a:t>Regression</a:t>
                      </a:r>
                      <a:endParaRPr lang="tr-TR" sz="2400" b="1" cap="none" spc="60" dirty="0">
                        <a:solidFill>
                          <a:schemeClr val="bg1"/>
                        </a:solidFill>
                      </a:endParaRPr>
                    </a:p>
                  </a:txBody>
                  <a:tcPr marL="105598" marR="105598" marT="105598" marB="52799" anchor="ctr"/>
                </a:tc>
                <a:tc>
                  <a:txBody>
                    <a:bodyPr/>
                    <a:lstStyle/>
                    <a:p>
                      <a:pPr algn="ctr"/>
                      <a:r>
                        <a:rPr lang="tr-TR" sz="2400" b="1" cap="none" spc="60" dirty="0" err="1">
                          <a:solidFill>
                            <a:schemeClr val="bg1"/>
                          </a:solidFill>
                        </a:rPr>
                        <a:t>Classification</a:t>
                      </a:r>
                      <a:endParaRPr lang="tr-TR" sz="2400" b="1" cap="none" spc="60" dirty="0">
                        <a:solidFill>
                          <a:schemeClr val="bg1"/>
                        </a:solidFill>
                      </a:endParaRPr>
                    </a:p>
                  </a:txBody>
                  <a:tcPr marL="105598" marR="105598" marT="105598" marB="52799" anchor="ctr"/>
                </a:tc>
                <a:extLst>
                  <a:ext uri="{0D108BD9-81ED-4DB2-BD59-A6C34878D82A}">
                    <a16:rowId xmlns:a16="http://schemas.microsoft.com/office/drawing/2014/main" val="1292352412"/>
                  </a:ext>
                </a:extLst>
              </a:tr>
              <a:tr h="2856409">
                <a:tc>
                  <a:txBody>
                    <a:bodyPr/>
                    <a:lstStyle/>
                    <a:p>
                      <a:pPr algn="just"/>
                      <a:r>
                        <a:rPr lang="tr-TR" sz="2000" b="1" cap="none" spc="0" dirty="0">
                          <a:solidFill>
                            <a:schemeClr val="tx1"/>
                          </a:solidFill>
                        </a:rPr>
                        <a:t>Sürekli bir değer tahmini yapar.</a:t>
                      </a:r>
                    </a:p>
                  </a:txBody>
                  <a:tcPr marL="105598" marR="105598" marT="105598" marB="52799"/>
                </a:tc>
                <a:tc>
                  <a:txBody>
                    <a:bodyPr/>
                    <a:lstStyle/>
                    <a:p>
                      <a:pPr algn="just"/>
                      <a:r>
                        <a:rPr lang="tr-TR" sz="2000" b="1" cap="none" spc="0" dirty="0">
                          <a:solidFill>
                            <a:schemeClr val="tx1"/>
                          </a:solidFill>
                        </a:rPr>
                        <a:t>Belirli bir sınıfa ait kategorileri tahmin eder.</a:t>
                      </a:r>
                    </a:p>
                  </a:txBody>
                  <a:tcPr marL="105598" marR="105598" marT="105598" marB="52799"/>
                </a:tc>
                <a:extLst>
                  <a:ext uri="{0D108BD9-81ED-4DB2-BD59-A6C34878D82A}">
                    <a16:rowId xmlns:a16="http://schemas.microsoft.com/office/drawing/2014/main" val="3071410316"/>
                  </a:ext>
                </a:extLst>
              </a:tr>
            </a:tbl>
          </a:graphicData>
        </a:graphic>
      </p:graphicFrame>
      <p:pic>
        <p:nvPicPr>
          <p:cNvPr id="12" name="Resim 11" descr="metin, ekran görüntüsü, yazı tipi, çizgi içeren bir resim&#10;&#10;Açıklama otomatik olarak oluşturuldu">
            <a:extLst>
              <a:ext uri="{FF2B5EF4-FFF2-40B4-BE49-F238E27FC236}">
                <a16:creationId xmlns:a16="http://schemas.microsoft.com/office/drawing/2014/main" id="{AAE21ACD-8643-81C6-6EA6-ABCB87817CEE}"/>
              </a:ext>
            </a:extLst>
          </p:cNvPr>
          <p:cNvPicPr>
            <a:picLocks noChangeAspect="1"/>
          </p:cNvPicPr>
          <p:nvPr/>
        </p:nvPicPr>
        <p:blipFill>
          <a:blip r:embed="rId2"/>
          <a:srcRect t="31480"/>
          <a:stretch/>
        </p:blipFill>
        <p:spPr>
          <a:xfrm>
            <a:off x="6378221" y="4412102"/>
            <a:ext cx="3149487" cy="1992489"/>
          </a:xfrm>
          <a:prstGeom prst="rect">
            <a:avLst/>
          </a:prstGeom>
          <a:ln>
            <a:noFill/>
          </a:ln>
          <a:effectLst>
            <a:outerShdw blurRad="190500" algn="tl" rotWithShape="0">
              <a:srgbClr val="000000">
                <a:alpha val="70000"/>
              </a:srgbClr>
            </a:outerShdw>
          </a:effectLst>
        </p:spPr>
      </p:pic>
      <p:pic>
        <p:nvPicPr>
          <p:cNvPr id="14" name="Resim 13">
            <a:extLst>
              <a:ext uri="{FF2B5EF4-FFF2-40B4-BE49-F238E27FC236}">
                <a16:creationId xmlns:a16="http://schemas.microsoft.com/office/drawing/2014/main" id="{F97C7779-8CAD-8C34-EDD2-79B877EA27AC}"/>
              </a:ext>
            </a:extLst>
          </p:cNvPr>
          <p:cNvPicPr>
            <a:picLocks noChangeAspect="1"/>
          </p:cNvPicPr>
          <p:nvPr/>
        </p:nvPicPr>
        <p:blipFill>
          <a:blip r:embed="rId3"/>
          <a:stretch>
            <a:fillRect/>
          </a:stretch>
        </p:blipFill>
        <p:spPr>
          <a:xfrm>
            <a:off x="1342270" y="4412101"/>
            <a:ext cx="4130474" cy="19924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55112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290" name="Picture 2" descr="diyagram, çizim, origami içeren bir resim&#10;&#10;Yapay zeka tarafından oluşturulan içerik yanlış olabilir.">
            <a:extLst>
              <a:ext uri="{FF2B5EF4-FFF2-40B4-BE49-F238E27FC236}">
                <a16:creationId xmlns:a16="http://schemas.microsoft.com/office/drawing/2014/main" id="{0FC0519D-E2A2-76CE-B7AE-E4DED5A47E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3941" y="643467"/>
            <a:ext cx="9904118"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73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3314" name="Picture 2" descr="gamma=10^-1, C=10^-2, gamma=10^0, C=10^-2, gamma=10^1, C=10^-2, gamma=10^-1, C=10^0, gamma=10^0, C=10^0, gamma=10^1, C=10^0, gamma=10^-1, C=10^2, gamma=10^0, C=10^2, gamma=10^1, C=10^2">
            <a:extLst>
              <a:ext uri="{FF2B5EF4-FFF2-40B4-BE49-F238E27FC236}">
                <a16:creationId xmlns:a16="http://schemas.microsoft.com/office/drawing/2014/main" id="{F36D5A2D-A135-F834-6169-811A6BE3E40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81956" y="643467"/>
            <a:ext cx="7428088"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Metin kutusu 1">
            <a:extLst>
              <a:ext uri="{FF2B5EF4-FFF2-40B4-BE49-F238E27FC236}">
                <a16:creationId xmlns:a16="http://schemas.microsoft.com/office/drawing/2014/main" id="{4678365E-28D7-C26F-A5F2-F12BFA132899}"/>
              </a:ext>
            </a:extLst>
          </p:cNvPr>
          <p:cNvSpPr txBox="1"/>
          <p:nvPr/>
        </p:nvSpPr>
        <p:spPr>
          <a:xfrm>
            <a:off x="477012" y="582129"/>
            <a:ext cx="11138791" cy="461665"/>
          </a:xfrm>
          <a:prstGeom prst="rect">
            <a:avLst/>
          </a:prstGeom>
          <a:noFill/>
        </p:spPr>
        <p:txBody>
          <a:bodyPr wrap="square" rtlCol="0">
            <a:spAutoFit/>
          </a:bodyPr>
          <a:lstStyle/>
          <a:p>
            <a:pPr algn="ctr"/>
            <a:r>
              <a:rPr lang="tr-TR" sz="2400" dirty="0">
                <a:solidFill>
                  <a:schemeClr val="bg1"/>
                </a:solidFill>
              </a:rPr>
              <a:t>RBF SVM </a:t>
            </a:r>
            <a:r>
              <a:rPr lang="tr-TR" sz="2400" dirty="0" err="1">
                <a:solidFill>
                  <a:schemeClr val="bg1"/>
                </a:solidFill>
              </a:rPr>
              <a:t>Parameters</a:t>
            </a:r>
            <a:endParaRPr lang="tr-TR" sz="2400" dirty="0">
              <a:solidFill>
                <a:schemeClr val="bg1"/>
              </a:solidFill>
            </a:endParaRPr>
          </a:p>
        </p:txBody>
      </p:sp>
    </p:spTree>
    <p:extLst>
      <p:ext uri="{BB962C8B-B14F-4D97-AF65-F5344CB8AC3E}">
        <p14:creationId xmlns:p14="http://schemas.microsoft.com/office/powerpoint/2010/main" val="741435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B33CC5-4169-5891-9A2E-20519F314F9D}"/>
              </a:ext>
            </a:extLst>
          </p:cNvPr>
          <p:cNvSpPr>
            <a:spLocks noGrp="1"/>
          </p:cNvSpPr>
          <p:nvPr>
            <p:ph type="title"/>
          </p:nvPr>
        </p:nvSpPr>
        <p:spPr>
          <a:xfrm>
            <a:off x="6569957" y="618518"/>
            <a:ext cx="4747088" cy="1478570"/>
          </a:xfrm>
        </p:spPr>
        <p:txBody>
          <a:bodyPr>
            <a:normAutofit/>
          </a:bodyPr>
          <a:lstStyle/>
          <a:p>
            <a:pPr algn="ctr"/>
            <a:r>
              <a:rPr lang="tr-TR" dirty="0" err="1"/>
              <a:t>Naive</a:t>
            </a:r>
            <a:r>
              <a:rPr lang="tr-TR" dirty="0"/>
              <a:t> </a:t>
            </a:r>
            <a:r>
              <a:rPr lang="tr-TR" dirty="0" err="1"/>
              <a:t>Bayes</a:t>
            </a:r>
            <a:r>
              <a:rPr lang="tr-TR" dirty="0"/>
              <a:t> </a:t>
            </a:r>
            <a:br>
              <a:rPr lang="tr-TR" dirty="0"/>
            </a:br>
            <a:r>
              <a:rPr lang="tr-TR" dirty="0"/>
              <a:t>(Koşullu Olasılık)</a:t>
            </a:r>
          </a:p>
        </p:txBody>
      </p:sp>
      <p:pic>
        <p:nvPicPr>
          <p:cNvPr id="6" name="İçerik Yer Tutucusu 5">
            <a:extLst>
              <a:ext uri="{FF2B5EF4-FFF2-40B4-BE49-F238E27FC236}">
                <a16:creationId xmlns:a16="http://schemas.microsoft.com/office/drawing/2014/main" id="{FC93DF93-6784-9382-9975-8706584841B7}"/>
              </a:ext>
            </a:extLst>
          </p:cNvPr>
          <p:cNvPicPr>
            <a:picLocks noGrp="1" noChangeAspect="1"/>
          </p:cNvPicPr>
          <p:nvPr>
            <p:ph idx="1"/>
          </p:nvPr>
        </p:nvPicPr>
        <p:blipFill>
          <a:blip r:embed="rId3"/>
          <a:stretch>
            <a:fillRect/>
          </a:stretch>
        </p:blipFill>
        <p:spPr>
          <a:xfrm>
            <a:off x="6096000" y="2097088"/>
            <a:ext cx="5996486" cy="3319381"/>
          </a:xfrm>
        </p:spPr>
      </p:pic>
      <p:pic>
        <p:nvPicPr>
          <p:cNvPr id="4" name="Picture 6" descr="metin, diyagram, ekran görüntüsü, daire içeren bir resim&#10;&#10;Yapay zeka tarafından oluşturulan içerik yanlış olabilir.">
            <a:extLst>
              <a:ext uri="{FF2B5EF4-FFF2-40B4-BE49-F238E27FC236}">
                <a16:creationId xmlns:a16="http://schemas.microsoft.com/office/drawing/2014/main" id="{643B28FE-F8BC-8985-F093-0069ADBD3E3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064505" y="1147146"/>
            <a:ext cx="2744549" cy="220159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insan yüzü, metin, giyim, taslak içeren bir resim&#10;&#10;Yapay zeka tarafından oluşturulan içerik yanlış olabilir.">
            <a:extLst>
              <a:ext uri="{FF2B5EF4-FFF2-40B4-BE49-F238E27FC236}">
                <a16:creationId xmlns:a16="http://schemas.microsoft.com/office/drawing/2014/main" id="{56B58C70-9FA7-6939-5FC4-C9836C4BD08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764142" y="3513327"/>
            <a:ext cx="3345274" cy="2201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895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397549D1-804E-C402-7263-32A1705FF6F2}"/>
              </a:ext>
            </a:extLst>
          </p:cNvPr>
          <p:cNvPicPr>
            <a:picLocks noGrp="1" noChangeAspect="1"/>
          </p:cNvPicPr>
          <p:nvPr>
            <p:ph idx="1"/>
          </p:nvPr>
        </p:nvPicPr>
        <p:blipFill>
          <a:blip r:embed="rId2"/>
          <a:stretch>
            <a:fillRect/>
          </a:stretch>
        </p:blipFill>
        <p:spPr>
          <a:xfrm>
            <a:off x="208384" y="2259114"/>
            <a:ext cx="5482903" cy="3541712"/>
          </a:xfrm>
        </p:spPr>
      </p:pic>
      <p:pic>
        <p:nvPicPr>
          <p:cNvPr id="7" name="Resim 6">
            <a:extLst>
              <a:ext uri="{FF2B5EF4-FFF2-40B4-BE49-F238E27FC236}">
                <a16:creationId xmlns:a16="http://schemas.microsoft.com/office/drawing/2014/main" id="{6C51CEBE-BF12-6298-C5BC-90173B4F1A7D}"/>
              </a:ext>
            </a:extLst>
          </p:cNvPr>
          <p:cNvPicPr>
            <a:picLocks noChangeAspect="1"/>
          </p:cNvPicPr>
          <p:nvPr/>
        </p:nvPicPr>
        <p:blipFill>
          <a:blip r:embed="rId3"/>
          <a:stretch>
            <a:fillRect/>
          </a:stretch>
        </p:blipFill>
        <p:spPr>
          <a:xfrm>
            <a:off x="5901906" y="2259114"/>
            <a:ext cx="5889204" cy="3541711"/>
          </a:xfrm>
          <a:prstGeom prst="rect">
            <a:avLst/>
          </a:prstGeom>
        </p:spPr>
      </p:pic>
    </p:spTree>
    <p:extLst>
      <p:ext uri="{BB962C8B-B14F-4D97-AF65-F5344CB8AC3E}">
        <p14:creationId xmlns:p14="http://schemas.microsoft.com/office/powerpoint/2010/main" val="3335379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metin, ekran görüntüsü, diyagram, yazı tipi içeren bir resim&#10;&#10;Yapay zeka tarafından oluşturulan içerik yanlış olabilir.">
            <a:extLst>
              <a:ext uri="{FF2B5EF4-FFF2-40B4-BE49-F238E27FC236}">
                <a16:creationId xmlns:a16="http://schemas.microsoft.com/office/drawing/2014/main" id="{FDA9F384-9DC7-C6EE-F10A-4A3F2C1FB469}"/>
              </a:ext>
            </a:extLst>
          </p:cNvPr>
          <p:cNvPicPr>
            <a:picLocks noChangeAspect="1"/>
          </p:cNvPicPr>
          <p:nvPr/>
        </p:nvPicPr>
        <p:blipFill>
          <a:blip r:embed="rId2"/>
          <a:srcRect b="18541"/>
          <a:stretch/>
        </p:blipFill>
        <p:spPr>
          <a:xfrm>
            <a:off x="3364832" y="108429"/>
            <a:ext cx="5462336" cy="6641141"/>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ikdörtgen 3">
            <a:extLst>
              <a:ext uri="{FF2B5EF4-FFF2-40B4-BE49-F238E27FC236}">
                <a16:creationId xmlns:a16="http://schemas.microsoft.com/office/drawing/2014/main" id="{EC8945EB-292D-0E43-1F99-7838A9880859}"/>
              </a:ext>
            </a:extLst>
          </p:cNvPr>
          <p:cNvSpPr/>
          <p:nvPr/>
        </p:nvSpPr>
        <p:spPr>
          <a:xfrm>
            <a:off x="4436533" y="2125133"/>
            <a:ext cx="1024467" cy="56726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cxnSp>
        <p:nvCxnSpPr>
          <p:cNvPr id="6" name="Düz Bağlayıcı 5">
            <a:extLst>
              <a:ext uri="{FF2B5EF4-FFF2-40B4-BE49-F238E27FC236}">
                <a16:creationId xmlns:a16="http://schemas.microsoft.com/office/drawing/2014/main" id="{66FE8026-79A0-F498-931E-6DDB8EE90617}"/>
              </a:ext>
            </a:extLst>
          </p:cNvPr>
          <p:cNvCxnSpPr/>
          <p:nvPr/>
        </p:nvCxnSpPr>
        <p:spPr>
          <a:xfrm flipV="1">
            <a:off x="4436533" y="2125133"/>
            <a:ext cx="978747" cy="48598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7692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43ADF13-D0AD-BDE8-43A5-9AB1F8F8FD81}"/>
              </a:ext>
            </a:extLst>
          </p:cNvPr>
          <p:cNvSpPr>
            <a:spLocks noGrp="1"/>
          </p:cNvSpPr>
          <p:nvPr>
            <p:ph type="title"/>
          </p:nvPr>
        </p:nvSpPr>
        <p:spPr>
          <a:xfrm>
            <a:off x="586478" y="1683756"/>
            <a:ext cx="3115265" cy="2396359"/>
          </a:xfrm>
        </p:spPr>
        <p:txBody>
          <a:bodyPr anchor="b">
            <a:normAutofit/>
          </a:bodyPr>
          <a:lstStyle/>
          <a:p>
            <a:pPr algn="r"/>
            <a:r>
              <a:rPr lang="tr-TR" sz="3100">
                <a:solidFill>
                  <a:srgbClr val="FFFFFF"/>
                </a:solidFill>
              </a:rPr>
              <a:t>PREDICTION PROBLEMS: CLASSIFICATION</a:t>
            </a:r>
          </a:p>
        </p:txBody>
      </p:sp>
      <p:graphicFrame>
        <p:nvGraphicFramePr>
          <p:cNvPr id="5" name="İçerik Yer Tutucusu 2">
            <a:extLst>
              <a:ext uri="{FF2B5EF4-FFF2-40B4-BE49-F238E27FC236}">
                <a16:creationId xmlns:a16="http://schemas.microsoft.com/office/drawing/2014/main" id="{3E2BF2AF-2EE4-CDA9-6BBC-A42B63490970}"/>
              </a:ext>
            </a:extLst>
          </p:cNvPr>
          <p:cNvGraphicFramePr>
            <a:graphicFrameLocks noGrp="1"/>
          </p:cNvGraphicFramePr>
          <p:nvPr>
            <p:ph idx="1"/>
            <p:extLst>
              <p:ext uri="{D42A27DB-BD31-4B8C-83A1-F6EECF244321}">
                <p14:modId xmlns:p14="http://schemas.microsoft.com/office/powerpoint/2010/main" val="224211989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0158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lassification Definition and Algorithms: Data Mining">
            <a:extLst>
              <a:ext uri="{FF2B5EF4-FFF2-40B4-BE49-F238E27FC236}">
                <a16:creationId xmlns:a16="http://schemas.microsoft.com/office/drawing/2014/main" id="{614FC4B0-055A-07C7-402A-7E3557309C5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12800" y="457200"/>
            <a:ext cx="105664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17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031AD46-5972-95EE-E694-35EEE8466F6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Process (2): Using the Model in Prediction</a:t>
            </a:r>
          </a:p>
        </p:txBody>
      </p:sp>
      <p:pic>
        <p:nvPicPr>
          <p:cNvPr id="2050" name="Picture 2" descr="metin, ekran görüntüsü, diyagram, tasarım içeren bir resim&#10;&#10;Yapay zeka tarafından oluşturulan içerik yanlış olabilir.">
            <a:extLst>
              <a:ext uri="{FF2B5EF4-FFF2-40B4-BE49-F238E27FC236}">
                <a16:creationId xmlns:a16="http://schemas.microsoft.com/office/drawing/2014/main" id="{57AC6F52-9F86-9E43-E320-FA75F8B025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978308"/>
            <a:ext cx="6780700" cy="4899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048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134B47B-047F-2A3E-26E1-32E29C7C347D}"/>
              </a:ext>
            </a:extLst>
          </p:cNvPr>
          <p:cNvSpPr>
            <a:spLocks noGrp="1"/>
          </p:cNvSpPr>
          <p:nvPr>
            <p:ph type="title"/>
          </p:nvPr>
        </p:nvSpPr>
        <p:spPr/>
        <p:txBody>
          <a:bodyPr/>
          <a:lstStyle/>
          <a:p>
            <a:r>
              <a:rPr lang="tr-TR" sz="4400" b="1" dirty="0" err="1"/>
              <a:t>Confusion</a:t>
            </a:r>
            <a:r>
              <a:rPr lang="tr-TR" sz="4400" b="1" dirty="0"/>
              <a:t> </a:t>
            </a:r>
            <a:r>
              <a:rPr lang="tr-TR" sz="4400" b="1" dirty="0" err="1"/>
              <a:t>Matrix</a:t>
            </a:r>
            <a:r>
              <a:rPr lang="tr-TR" sz="4400" b="1" dirty="0"/>
              <a:t> (Karmaşıklık Matrisi)</a:t>
            </a:r>
            <a:endParaRPr lang="tr-TR" b="1" dirty="0"/>
          </a:p>
        </p:txBody>
      </p:sp>
      <p:sp>
        <p:nvSpPr>
          <p:cNvPr id="3" name="İçerik Yer Tutucusu 2">
            <a:extLst>
              <a:ext uri="{FF2B5EF4-FFF2-40B4-BE49-F238E27FC236}">
                <a16:creationId xmlns:a16="http://schemas.microsoft.com/office/drawing/2014/main" id="{2FC0F7FE-9170-6B23-29C2-D2D5F3651C3D}"/>
              </a:ext>
            </a:extLst>
          </p:cNvPr>
          <p:cNvSpPr>
            <a:spLocks noGrp="1"/>
          </p:cNvSpPr>
          <p:nvPr>
            <p:ph idx="1"/>
          </p:nvPr>
        </p:nvSpPr>
        <p:spPr/>
        <p:txBody>
          <a:bodyPr>
            <a:normAutofit/>
          </a:bodyPr>
          <a:lstStyle/>
          <a:p>
            <a:r>
              <a:rPr lang="tr-TR" sz="1800" dirty="0"/>
              <a:t>Bir sınıflandırma modelinin tahminleri ile gerçek etiketleri karşılaştırarak performansını 2×2 bir tablo halinde gösterir.</a:t>
            </a:r>
          </a:p>
          <a:p>
            <a:r>
              <a:rPr lang="tr-TR" sz="1800" dirty="0"/>
              <a:t>TP: E-posta spam olarak işaretlendi ve gerçekten spam.</a:t>
            </a:r>
          </a:p>
          <a:p>
            <a:r>
              <a:rPr lang="tr-TR" sz="1800" dirty="0"/>
              <a:t>FP: Normal bir e-postayı spam olarak işaretledi.</a:t>
            </a:r>
          </a:p>
          <a:p>
            <a:r>
              <a:rPr lang="tr-TR" sz="1800" dirty="0"/>
              <a:t>FN: Gerçek spam e-postayı geçip gitmesine izin veri.</a:t>
            </a:r>
          </a:p>
          <a:p>
            <a:r>
              <a:rPr lang="tr-TR" sz="1800" dirty="0"/>
              <a:t>TN: Normal e-posta, doğru algılandı.</a:t>
            </a:r>
          </a:p>
        </p:txBody>
      </p:sp>
      <mc:AlternateContent xmlns:mc="http://schemas.openxmlformats.org/markup-compatibility/2006" xmlns:a14="http://schemas.microsoft.com/office/drawing/2010/main">
        <mc:Choice Requires="a14">
          <p:graphicFrame>
            <p:nvGraphicFramePr>
              <p:cNvPr id="4" name="İçerik Yer Tutucusu 3">
                <a:extLst>
                  <a:ext uri="{FF2B5EF4-FFF2-40B4-BE49-F238E27FC236}">
                    <a16:creationId xmlns:a16="http://schemas.microsoft.com/office/drawing/2014/main" id="{AA5C2BF2-97BA-EF65-1310-897CB70FB1EB}"/>
                  </a:ext>
                </a:extLst>
              </p:cNvPr>
              <p:cNvGraphicFramePr>
                <a:graphicFrameLocks/>
              </p:cNvGraphicFramePr>
              <p:nvPr>
                <p:extLst>
                  <p:ext uri="{D42A27DB-BD31-4B8C-83A1-F6EECF244321}">
                    <p14:modId xmlns:p14="http://schemas.microsoft.com/office/powerpoint/2010/main" val="429689009"/>
                  </p:ext>
                </p:extLst>
              </p:nvPr>
            </p:nvGraphicFramePr>
            <p:xfrm>
              <a:off x="3478080" y="4126280"/>
              <a:ext cx="5235840" cy="1920240"/>
            </p:xfrm>
            <a:graphic>
              <a:graphicData uri="http://schemas.openxmlformats.org/drawingml/2006/table">
                <a:tbl>
                  <a:tblPr firstRow="1" bandRow="1">
                    <a:tableStyleId>{5C22544A-7EE6-4342-B048-85BDC9FD1C3A}</a:tableStyleId>
                  </a:tblPr>
                  <a:tblGrid>
                    <a:gridCol w="1745280">
                      <a:extLst>
                        <a:ext uri="{9D8B030D-6E8A-4147-A177-3AD203B41FA5}">
                          <a16:colId xmlns:a16="http://schemas.microsoft.com/office/drawing/2014/main" val="1977398443"/>
                        </a:ext>
                      </a:extLst>
                    </a:gridCol>
                    <a:gridCol w="1745280">
                      <a:extLst>
                        <a:ext uri="{9D8B030D-6E8A-4147-A177-3AD203B41FA5}">
                          <a16:colId xmlns:a16="http://schemas.microsoft.com/office/drawing/2014/main" val="448623422"/>
                        </a:ext>
                      </a:extLst>
                    </a:gridCol>
                    <a:gridCol w="1745280">
                      <a:extLst>
                        <a:ext uri="{9D8B030D-6E8A-4147-A177-3AD203B41FA5}">
                          <a16:colId xmlns:a16="http://schemas.microsoft.com/office/drawing/2014/main" val="4220731377"/>
                        </a:ext>
                      </a:extLst>
                    </a:gridCol>
                  </a:tblGrid>
                  <a:tr h="464082">
                    <a:tc>
                      <a:txBody>
                        <a:bodyPr/>
                        <a:lstStyle/>
                        <a:p>
                          <a:endParaRPr lang="tr-TR" dirty="0"/>
                        </a:p>
                      </a:txBody>
                      <a:tcPr/>
                    </a:tc>
                    <a:tc>
                      <a:txBody>
                        <a:bodyPr/>
                        <a:lstStyle/>
                        <a:p>
                          <a:r>
                            <a:rPr lang="tr-TR" b="0" dirty="0"/>
                            <a:t>Gerçek</a:t>
                          </a:r>
                          <a:r>
                            <a:rPr lang="tr-TR" b="0" baseline="0" dirty="0"/>
                            <a:t> Pozitif </a:t>
                          </a:r>
                          <a:r>
                            <a:rPr lang="tr-TR" dirty="0"/>
                            <a:t>(</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1</m:t>
                                  </m:r>
                                </m:sub>
                              </m:sSub>
                            </m:oMath>
                          </a14:m>
                          <a:r>
                            <a:rPr lang="tr-TR" dirty="0"/>
                            <a:t>)</a:t>
                          </a:r>
                        </a:p>
                      </a:txBody>
                      <a:tcPr/>
                    </a:tc>
                    <a:tc>
                      <a:txBody>
                        <a:bodyPr/>
                        <a:lstStyle/>
                        <a:p>
                          <a:r>
                            <a:rPr lang="tr-TR" b="0" dirty="0"/>
                            <a:t>Gerçek Negatif </a:t>
                          </a:r>
                          <a:r>
                            <a:rPr lang="tr-TR" dirty="0"/>
                            <a:t>(</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2</m:t>
                                  </m:r>
                                </m:sub>
                              </m:sSub>
                            </m:oMath>
                          </a14:m>
                          <a:r>
                            <a:rPr lang="tr-TR" dirty="0"/>
                            <a:t>)</a:t>
                          </a:r>
                        </a:p>
                      </a:txBody>
                      <a:tcPr/>
                    </a:tc>
                    <a:extLst>
                      <a:ext uri="{0D108BD9-81ED-4DB2-BD59-A6C34878D82A}">
                        <a16:rowId xmlns:a16="http://schemas.microsoft.com/office/drawing/2014/main" val="3356214945"/>
                      </a:ext>
                    </a:extLst>
                  </a:tr>
                  <a:tr h="464082">
                    <a:tc>
                      <a:txBody>
                        <a:bodyPr/>
                        <a:lstStyle/>
                        <a:p>
                          <a:r>
                            <a:rPr lang="tr-TR" dirty="0"/>
                            <a:t>Tahmin Pozitif</a:t>
                          </a:r>
                        </a:p>
                      </a:txBody>
                      <a:tcPr/>
                    </a:tc>
                    <a:tc>
                      <a:txBody>
                        <a:bodyPr/>
                        <a:lstStyle/>
                        <a:p>
                          <a:pPr algn="ctr"/>
                          <a:r>
                            <a:rPr lang="tr-TR" dirty="0"/>
                            <a:t>True </a:t>
                          </a:r>
                          <a:r>
                            <a:rPr lang="tr-TR" dirty="0" err="1"/>
                            <a:t>Positive</a:t>
                          </a:r>
                          <a:r>
                            <a:rPr lang="tr-TR" dirty="0"/>
                            <a:t> (TP)</a:t>
                          </a:r>
                        </a:p>
                      </a:txBody>
                      <a:tcPr/>
                    </a:tc>
                    <a:tc>
                      <a:txBody>
                        <a:bodyPr/>
                        <a:lstStyle/>
                        <a:p>
                          <a:pPr algn="ctr"/>
                          <a:r>
                            <a:rPr lang="tr-TR" dirty="0" err="1"/>
                            <a:t>False</a:t>
                          </a:r>
                          <a:r>
                            <a:rPr lang="tr-TR" dirty="0"/>
                            <a:t> </a:t>
                          </a:r>
                          <a:r>
                            <a:rPr lang="tr-TR" dirty="0" err="1"/>
                            <a:t>Positive</a:t>
                          </a:r>
                          <a:r>
                            <a:rPr lang="tr-TR" dirty="0"/>
                            <a:t> (FP)</a:t>
                          </a:r>
                        </a:p>
                      </a:txBody>
                      <a:tcPr/>
                    </a:tc>
                    <a:extLst>
                      <a:ext uri="{0D108BD9-81ED-4DB2-BD59-A6C34878D82A}">
                        <a16:rowId xmlns:a16="http://schemas.microsoft.com/office/drawing/2014/main" val="3420814452"/>
                      </a:ext>
                    </a:extLst>
                  </a:tr>
                  <a:tr h="464082">
                    <a:tc>
                      <a:txBody>
                        <a:bodyPr/>
                        <a:lstStyle/>
                        <a:p>
                          <a:r>
                            <a:rPr lang="tr-TR" dirty="0"/>
                            <a:t>Tahmin Negatif</a:t>
                          </a:r>
                        </a:p>
                      </a:txBody>
                      <a:tcPr/>
                    </a:tc>
                    <a:tc>
                      <a:txBody>
                        <a:bodyPr/>
                        <a:lstStyle/>
                        <a:p>
                          <a:pPr algn="ctr"/>
                          <a:r>
                            <a:rPr lang="tr-TR" dirty="0" err="1"/>
                            <a:t>False</a:t>
                          </a:r>
                          <a:r>
                            <a:rPr lang="tr-TR" dirty="0"/>
                            <a:t> </a:t>
                          </a:r>
                          <a:r>
                            <a:rPr lang="tr-TR" dirty="0" err="1"/>
                            <a:t>Negative</a:t>
                          </a:r>
                          <a:r>
                            <a:rPr lang="tr-TR" dirty="0"/>
                            <a:t> (FN)</a:t>
                          </a:r>
                        </a:p>
                      </a:txBody>
                      <a:tcPr/>
                    </a:tc>
                    <a:tc>
                      <a:txBody>
                        <a:bodyPr/>
                        <a:lstStyle/>
                        <a:p>
                          <a:pPr algn="ctr"/>
                          <a:r>
                            <a:rPr lang="tr-TR" dirty="0"/>
                            <a:t>True </a:t>
                          </a:r>
                          <a:r>
                            <a:rPr lang="tr-TR" dirty="0" err="1"/>
                            <a:t>Negative</a:t>
                          </a:r>
                          <a:endParaRPr lang="tr-TR" dirty="0"/>
                        </a:p>
                        <a:p>
                          <a:pPr algn="ctr"/>
                          <a:r>
                            <a:rPr lang="tr-TR" dirty="0"/>
                            <a:t>(TN)</a:t>
                          </a:r>
                        </a:p>
                      </a:txBody>
                      <a:tcPr/>
                    </a:tc>
                    <a:extLst>
                      <a:ext uri="{0D108BD9-81ED-4DB2-BD59-A6C34878D82A}">
                        <a16:rowId xmlns:a16="http://schemas.microsoft.com/office/drawing/2014/main" val="4049188908"/>
                      </a:ext>
                    </a:extLst>
                  </a:tr>
                </a:tbl>
              </a:graphicData>
            </a:graphic>
          </p:graphicFrame>
        </mc:Choice>
        <mc:Fallback xmlns="">
          <p:graphicFrame>
            <p:nvGraphicFramePr>
              <p:cNvPr id="4" name="İçerik Yer Tutucusu 3">
                <a:extLst>
                  <a:ext uri="{FF2B5EF4-FFF2-40B4-BE49-F238E27FC236}">
                    <a16:creationId xmlns:a16="http://schemas.microsoft.com/office/drawing/2014/main" id="{AA5C2BF2-97BA-EF65-1310-897CB70FB1EB}"/>
                  </a:ext>
                </a:extLst>
              </p:cNvPr>
              <p:cNvGraphicFramePr>
                <a:graphicFrameLocks/>
              </p:cNvGraphicFramePr>
              <p:nvPr>
                <p:extLst>
                  <p:ext uri="{D42A27DB-BD31-4B8C-83A1-F6EECF244321}">
                    <p14:modId xmlns:p14="http://schemas.microsoft.com/office/powerpoint/2010/main" val="429689009"/>
                  </p:ext>
                </p:extLst>
              </p:nvPr>
            </p:nvGraphicFramePr>
            <p:xfrm>
              <a:off x="3478080" y="4126280"/>
              <a:ext cx="5235840" cy="1920240"/>
            </p:xfrm>
            <a:graphic>
              <a:graphicData uri="http://schemas.openxmlformats.org/drawingml/2006/table">
                <a:tbl>
                  <a:tblPr firstRow="1" bandRow="1">
                    <a:tableStyleId>{5C22544A-7EE6-4342-B048-85BDC9FD1C3A}</a:tableStyleId>
                  </a:tblPr>
                  <a:tblGrid>
                    <a:gridCol w="1745280">
                      <a:extLst>
                        <a:ext uri="{9D8B030D-6E8A-4147-A177-3AD203B41FA5}">
                          <a16:colId xmlns:a16="http://schemas.microsoft.com/office/drawing/2014/main" val="1977398443"/>
                        </a:ext>
                      </a:extLst>
                    </a:gridCol>
                    <a:gridCol w="1745280">
                      <a:extLst>
                        <a:ext uri="{9D8B030D-6E8A-4147-A177-3AD203B41FA5}">
                          <a16:colId xmlns:a16="http://schemas.microsoft.com/office/drawing/2014/main" val="448623422"/>
                        </a:ext>
                      </a:extLst>
                    </a:gridCol>
                    <a:gridCol w="1745280">
                      <a:extLst>
                        <a:ext uri="{9D8B030D-6E8A-4147-A177-3AD203B41FA5}">
                          <a16:colId xmlns:a16="http://schemas.microsoft.com/office/drawing/2014/main" val="4220731377"/>
                        </a:ext>
                      </a:extLst>
                    </a:gridCol>
                  </a:tblGrid>
                  <a:tr h="640080">
                    <a:tc>
                      <a:txBody>
                        <a:bodyPr/>
                        <a:lstStyle/>
                        <a:p>
                          <a:endParaRPr lang="tr-TR" dirty="0"/>
                        </a:p>
                      </a:txBody>
                      <a:tcPr/>
                    </a:tc>
                    <a:tc>
                      <a:txBody>
                        <a:bodyPr/>
                        <a:lstStyle/>
                        <a:p>
                          <a:endParaRPr lang="tr-TR"/>
                        </a:p>
                      </a:txBody>
                      <a:tcPr>
                        <a:blipFill>
                          <a:blip r:embed="rId2"/>
                          <a:stretch>
                            <a:fillRect l="-100699" t="-3810" r="-101748" b="-217143"/>
                          </a:stretch>
                        </a:blipFill>
                      </a:tcPr>
                    </a:tc>
                    <a:tc>
                      <a:txBody>
                        <a:bodyPr/>
                        <a:lstStyle/>
                        <a:p>
                          <a:endParaRPr lang="tr-TR"/>
                        </a:p>
                      </a:txBody>
                      <a:tcPr>
                        <a:blipFill>
                          <a:blip r:embed="rId2"/>
                          <a:stretch>
                            <a:fillRect l="-200000" t="-3810" r="-1394" b="-217143"/>
                          </a:stretch>
                        </a:blipFill>
                      </a:tcPr>
                    </a:tc>
                    <a:extLst>
                      <a:ext uri="{0D108BD9-81ED-4DB2-BD59-A6C34878D82A}">
                        <a16:rowId xmlns:a16="http://schemas.microsoft.com/office/drawing/2014/main" val="3356214945"/>
                      </a:ext>
                    </a:extLst>
                  </a:tr>
                  <a:tr h="640080">
                    <a:tc>
                      <a:txBody>
                        <a:bodyPr/>
                        <a:lstStyle/>
                        <a:p>
                          <a:pPr/>
                          <a:r>
                            <a:rPr lang="tr-TR" dirty="0"/>
                            <a:t>Tahmin Pozitif</a:t>
                          </a:r>
                        </a:p>
                      </a:txBody>
                      <a:tcPr/>
                    </a:tc>
                    <a:tc>
                      <a:txBody>
                        <a:bodyPr/>
                        <a:lstStyle/>
                        <a:p>
                          <a:pPr algn="ctr"/>
                          <a:r>
                            <a:rPr lang="tr-TR" dirty="0"/>
                            <a:t>True </a:t>
                          </a:r>
                          <a:r>
                            <a:rPr lang="tr-TR" dirty="0" err="1"/>
                            <a:t>Positive</a:t>
                          </a:r>
                          <a:r>
                            <a:rPr lang="tr-TR" dirty="0"/>
                            <a:t> (TP)</a:t>
                          </a:r>
                        </a:p>
                      </a:txBody>
                      <a:tcPr/>
                    </a:tc>
                    <a:tc>
                      <a:txBody>
                        <a:bodyPr/>
                        <a:lstStyle/>
                        <a:p>
                          <a:pPr algn="ctr"/>
                          <a:r>
                            <a:rPr lang="tr-TR" dirty="0" err="1"/>
                            <a:t>False</a:t>
                          </a:r>
                          <a:r>
                            <a:rPr lang="tr-TR" dirty="0"/>
                            <a:t> </a:t>
                          </a:r>
                          <a:r>
                            <a:rPr lang="tr-TR" dirty="0" err="1"/>
                            <a:t>Positive</a:t>
                          </a:r>
                          <a:r>
                            <a:rPr lang="tr-TR" dirty="0"/>
                            <a:t> (FP)</a:t>
                          </a:r>
                        </a:p>
                      </a:txBody>
                      <a:tcPr/>
                    </a:tc>
                    <a:extLst>
                      <a:ext uri="{0D108BD9-81ED-4DB2-BD59-A6C34878D82A}">
                        <a16:rowId xmlns:a16="http://schemas.microsoft.com/office/drawing/2014/main" val="3420814452"/>
                      </a:ext>
                    </a:extLst>
                  </a:tr>
                  <a:tr h="640080">
                    <a:tc>
                      <a:txBody>
                        <a:bodyPr/>
                        <a:lstStyle/>
                        <a:p>
                          <a:pPr/>
                          <a:r>
                            <a:rPr lang="tr-TR" dirty="0"/>
                            <a:t>Tahmin Negatif</a:t>
                          </a:r>
                        </a:p>
                      </a:txBody>
                      <a:tcPr/>
                    </a:tc>
                    <a:tc>
                      <a:txBody>
                        <a:bodyPr/>
                        <a:lstStyle/>
                        <a:p>
                          <a:pPr algn="ctr"/>
                          <a:r>
                            <a:rPr lang="tr-TR" dirty="0" err="1"/>
                            <a:t>False</a:t>
                          </a:r>
                          <a:r>
                            <a:rPr lang="tr-TR" dirty="0"/>
                            <a:t> </a:t>
                          </a:r>
                          <a:r>
                            <a:rPr lang="tr-TR" dirty="0" err="1"/>
                            <a:t>Negative</a:t>
                          </a:r>
                          <a:r>
                            <a:rPr lang="tr-TR" dirty="0"/>
                            <a:t> (FN)</a:t>
                          </a:r>
                        </a:p>
                      </a:txBody>
                      <a:tcPr/>
                    </a:tc>
                    <a:tc>
                      <a:txBody>
                        <a:bodyPr/>
                        <a:lstStyle/>
                        <a:p>
                          <a:pPr algn="ctr"/>
                          <a:r>
                            <a:rPr lang="tr-TR" dirty="0"/>
                            <a:t>True </a:t>
                          </a:r>
                          <a:r>
                            <a:rPr lang="tr-TR" dirty="0" err="1"/>
                            <a:t>Negative</a:t>
                          </a:r>
                          <a:endParaRPr lang="tr-TR" dirty="0"/>
                        </a:p>
                        <a:p>
                          <a:pPr algn="ctr"/>
                          <a:r>
                            <a:rPr lang="tr-TR" dirty="0"/>
                            <a:t>(TN)</a:t>
                          </a:r>
                        </a:p>
                      </a:txBody>
                      <a:tcPr/>
                    </a:tc>
                    <a:extLst>
                      <a:ext uri="{0D108BD9-81ED-4DB2-BD59-A6C34878D82A}">
                        <a16:rowId xmlns:a16="http://schemas.microsoft.com/office/drawing/2014/main" val="4049188908"/>
                      </a:ext>
                    </a:extLst>
                  </a:tr>
                </a:tbl>
              </a:graphicData>
            </a:graphic>
          </p:graphicFrame>
        </mc:Fallback>
      </mc:AlternateContent>
    </p:spTree>
    <p:extLst>
      <p:ext uri="{BB962C8B-B14F-4D97-AF65-F5344CB8AC3E}">
        <p14:creationId xmlns:p14="http://schemas.microsoft.com/office/powerpoint/2010/main" val="2227059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3CE7F6-08B9-3941-6A52-E9B598449157}"/>
              </a:ext>
            </a:extLst>
          </p:cNvPr>
          <p:cNvSpPr>
            <a:spLocks noGrp="1"/>
          </p:cNvSpPr>
          <p:nvPr>
            <p:ph type="title"/>
          </p:nvPr>
        </p:nvSpPr>
        <p:spPr/>
        <p:txBody>
          <a:bodyPr/>
          <a:lstStyle/>
          <a:p>
            <a:r>
              <a:rPr lang="tr-TR" dirty="0"/>
              <a:t>TEMEL METRİKLER</a:t>
            </a:r>
          </a:p>
        </p:txBody>
      </p:sp>
      <mc:AlternateContent xmlns:mc="http://schemas.openxmlformats.org/markup-compatibility/2006" xmlns:a14="http://schemas.microsoft.com/office/drawing/2010/main">
        <mc:Choice Requires="a14">
          <p:sp>
            <p:nvSpPr>
              <p:cNvPr id="3" name="İçerik Yer Tutucusu 2">
                <a:extLst>
                  <a:ext uri="{FF2B5EF4-FFF2-40B4-BE49-F238E27FC236}">
                    <a16:creationId xmlns:a16="http://schemas.microsoft.com/office/drawing/2014/main" id="{BD8531FA-366F-C94A-D736-85DA5B836E50}"/>
                  </a:ext>
                </a:extLst>
              </p:cNvPr>
              <p:cNvSpPr>
                <a:spLocks noGrp="1"/>
              </p:cNvSpPr>
              <p:nvPr>
                <p:ph idx="1"/>
              </p:nvPr>
            </p:nvSpPr>
            <p:spPr>
              <a:xfrm>
                <a:off x="838200" y="1457325"/>
                <a:ext cx="6451948" cy="4617798"/>
              </a:xfrm>
            </p:spPr>
            <p:txBody>
              <a:bodyPr>
                <a:normAutofit/>
              </a:bodyPr>
              <a:lstStyle/>
              <a:p>
                <a:pPr>
                  <a:buFont typeface="Wingdings" panose="05000000000000000000" pitchFamily="2" charset="2"/>
                  <a:buChar char="Ø"/>
                </a:pPr>
                <a:r>
                  <a:rPr lang="tr-TR" sz="1600" dirty="0"/>
                  <a:t>Accuracy (Doğruluk): Tüm tahminler ne kadar doğru?</a:t>
                </a:r>
              </a:p>
              <a:p>
                <a:pPr marL="0" indent="0">
                  <a:buNone/>
                </a:pPr>
                <a:r>
                  <a:rPr lang="tr-TR" sz="1600" dirty="0"/>
                  <a:t>	</a:t>
                </a:r>
                <a14:m>
                  <m:oMath xmlns:m="http://schemas.openxmlformats.org/officeDocument/2006/math">
                    <m:r>
                      <a:rPr lang="tr-TR" sz="1600" b="0" i="1" smtClean="0">
                        <a:latin typeface="Cambria Math" panose="02040503050406030204" pitchFamily="18" charset="0"/>
                      </a:rPr>
                      <m:t>𝐴𝑐𝑐𝑢𝑟𝑎𝑐𝑦</m:t>
                    </m:r>
                    <m:r>
                      <a:rPr lang="tr-TR" sz="1600" b="0" i="1" smtClean="0">
                        <a:latin typeface="Cambria Math" panose="02040503050406030204" pitchFamily="18" charset="0"/>
                      </a:rPr>
                      <m:t>= </m:t>
                    </m:r>
                    <m:f>
                      <m:fPr>
                        <m:ctrlPr>
                          <a:rPr lang="tr-TR" sz="1600" b="0" i="1" smtClean="0">
                            <a:latin typeface="Cambria Math" panose="02040503050406030204" pitchFamily="18" charset="0"/>
                          </a:rPr>
                        </m:ctrlPr>
                      </m:fPr>
                      <m:num>
                        <m:r>
                          <a:rPr lang="tr-TR" sz="1600" b="0" i="1" smtClean="0">
                            <a:latin typeface="Cambria Math" panose="02040503050406030204" pitchFamily="18" charset="0"/>
                          </a:rPr>
                          <m:t>𝑇𝑃</m:t>
                        </m:r>
                        <m:r>
                          <a:rPr lang="tr-TR" sz="1600" b="0" i="1" smtClean="0">
                            <a:latin typeface="Cambria Math" panose="02040503050406030204" pitchFamily="18" charset="0"/>
                          </a:rPr>
                          <m:t>+</m:t>
                        </m:r>
                        <m:r>
                          <a:rPr lang="tr-TR" sz="1600" b="0" i="1" smtClean="0">
                            <a:latin typeface="Cambria Math" panose="02040503050406030204" pitchFamily="18" charset="0"/>
                          </a:rPr>
                          <m:t>𝑇𝑁</m:t>
                        </m:r>
                      </m:num>
                      <m:den>
                        <m:r>
                          <a:rPr lang="tr-TR" sz="1600" b="0" i="1" smtClean="0">
                            <a:latin typeface="Cambria Math" panose="02040503050406030204" pitchFamily="18" charset="0"/>
                          </a:rPr>
                          <m:t>𝑇𝑃</m:t>
                        </m:r>
                        <m:r>
                          <a:rPr lang="tr-TR" sz="1600" b="0" i="1" smtClean="0">
                            <a:latin typeface="Cambria Math" panose="02040503050406030204" pitchFamily="18" charset="0"/>
                          </a:rPr>
                          <m:t>+</m:t>
                        </m:r>
                        <m:r>
                          <a:rPr lang="tr-TR" sz="1600" b="0" i="1" smtClean="0">
                            <a:latin typeface="Cambria Math" panose="02040503050406030204" pitchFamily="18" charset="0"/>
                          </a:rPr>
                          <m:t>𝑇𝑁</m:t>
                        </m:r>
                        <m:r>
                          <a:rPr lang="tr-TR" sz="1600" b="0" i="1" smtClean="0">
                            <a:latin typeface="Cambria Math" panose="02040503050406030204" pitchFamily="18" charset="0"/>
                          </a:rPr>
                          <m:t>+</m:t>
                        </m:r>
                        <m:r>
                          <a:rPr lang="tr-TR" sz="1600" b="0" i="1" smtClean="0">
                            <a:latin typeface="Cambria Math" panose="02040503050406030204" pitchFamily="18" charset="0"/>
                          </a:rPr>
                          <m:t>𝐹𝑃</m:t>
                        </m:r>
                        <m:r>
                          <a:rPr lang="tr-TR" sz="1600" b="0" i="1" smtClean="0">
                            <a:latin typeface="Cambria Math" panose="02040503050406030204" pitchFamily="18" charset="0"/>
                          </a:rPr>
                          <m:t>+</m:t>
                        </m:r>
                        <m:r>
                          <a:rPr lang="tr-TR" sz="1600" b="0" i="1" smtClean="0">
                            <a:latin typeface="Cambria Math" panose="02040503050406030204" pitchFamily="18" charset="0"/>
                          </a:rPr>
                          <m:t>𝐹𝑁</m:t>
                        </m:r>
                      </m:den>
                    </m:f>
                  </m:oMath>
                </a14:m>
                <a:endParaRPr lang="tr-TR" sz="1600" dirty="0"/>
              </a:p>
              <a:p>
                <a:pPr marL="0" indent="0">
                  <a:buNone/>
                </a:pPr>
                <a:endParaRPr lang="tr-TR" sz="1600" dirty="0"/>
              </a:p>
              <a:p>
                <a:pPr>
                  <a:buFont typeface="Wingdings" panose="05000000000000000000" pitchFamily="2" charset="2"/>
                  <a:buChar char="Ø"/>
                </a:pPr>
                <a:r>
                  <a:rPr lang="tr-TR" sz="1600" dirty="0"/>
                  <a:t>Precision (Kesinlik): Model «pozitif» dediğinde ne kadar isabetli?</a:t>
                </a:r>
              </a:p>
              <a:p>
                <a:pPr marL="0" indent="0">
                  <a:buNone/>
                </a:pPr>
                <a:r>
                  <a:rPr lang="tr-TR" sz="1600" dirty="0"/>
                  <a:t>	</a:t>
                </a:r>
                <a14:m>
                  <m:oMath xmlns:m="http://schemas.openxmlformats.org/officeDocument/2006/math">
                    <m:r>
                      <a:rPr lang="tr-TR" sz="1600" b="0" i="1" smtClean="0">
                        <a:latin typeface="Cambria Math" panose="02040503050406030204" pitchFamily="18" charset="0"/>
                      </a:rPr>
                      <m:t>𝑃𝑟𝑒𝑐𝑖𝑠𝑖𝑜𝑛</m:t>
                    </m:r>
                    <m:r>
                      <a:rPr lang="tr-TR" sz="1600" b="0" i="1" smtClean="0">
                        <a:latin typeface="Cambria Math" panose="02040503050406030204" pitchFamily="18" charset="0"/>
                      </a:rPr>
                      <m:t>= </m:t>
                    </m:r>
                    <m:f>
                      <m:fPr>
                        <m:ctrlPr>
                          <a:rPr lang="tr-TR" sz="1600" b="0" i="1" smtClean="0">
                            <a:latin typeface="Cambria Math" panose="02040503050406030204" pitchFamily="18" charset="0"/>
                          </a:rPr>
                        </m:ctrlPr>
                      </m:fPr>
                      <m:num>
                        <m:r>
                          <a:rPr lang="tr-TR" sz="1600" b="0" i="1" smtClean="0">
                            <a:latin typeface="Cambria Math" panose="02040503050406030204" pitchFamily="18" charset="0"/>
                          </a:rPr>
                          <m:t>𝑇𝑃</m:t>
                        </m:r>
                      </m:num>
                      <m:den>
                        <m:r>
                          <a:rPr lang="tr-TR" sz="1600" b="0" i="1" smtClean="0">
                            <a:latin typeface="Cambria Math" panose="02040503050406030204" pitchFamily="18" charset="0"/>
                          </a:rPr>
                          <m:t>𝑇𝑃</m:t>
                        </m:r>
                        <m:r>
                          <a:rPr lang="tr-TR" sz="1600" b="0" i="1" smtClean="0">
                            <a:latin typeface="Cambria Math" panose="02040503050406030204" pitchFamily="18" charset="0"/>
                          </a:rPr>
                          <m:t>+</m:t>
                        </m:r>
                        <m:r>
                          <a:rPr lang="tr-TR" sz="1600" b="0" i="1" smtClean="0">
                            <a:latin typeface="Cambria Math" panose="02040503050406030204" pitchFamily="18" charset="0"/>
                          </a:rPr>
                          <m:t>𝐹𝑃</m:t>
                        </m:r>
                      </m:den>
                    </m:f>
                  </m:oMath>
                </a14:m>
                <a:endParaRPr lang="tr-TR" sz="1600" dirty="0"/>
              </a:p>
              <a:p>
                <a:pPr marL="0" indent="0">
                  <a:buNone/>
                </a:pPr>
                <a:endParaRPr lang="tr-TR" sz="1600" dirty="0"/>
              </a:p>
              <a:p>
                <a:pPr>
                  <a:buFont typeface="Wingdings" panose="05000000000000000000" pitchFamily="2" charset="2"/>
                  <a:buChar char="Ø"/>
                </a:pPr>
                <a:r>
                  <a:rPr lang="tr-TR" sz="1600" dirty="0" err="1"/>
                  <a:t>Recall</a:t>
                </a:r>
                <a:r>
                  <a:rPr lang="tr-TR" sz="1600" dirty="0"/>
                  <a:t> / </a:t>
                </a:r>
                <a:r>
                  <a:rPr lang="tr-TR" sz="1600" dirty="0" err="1"/>
                  <a:t>Sensitivity</a:t>
                </a:r>
                <a:r>
                  <a:rPr lang="tr-TR" sz="1600" dirty="0"/>
                  <a:t> (Duyarlılık): Gerçek pozitifler ne kadar yakalandı?</a:t>
                </a:r>
              </a:p>
              <a:p>
                <a:pPr marL="0" indent="0">
                  <a:buNone/>
                </a:pPr>
                <a:r>
                  <a:rPr lang="tr-TR" sz="1600" dirty="0"/>
                  <a:t>	</a:t>
                </a:r>
                <a14:m>
                  <m:oMath xmlns:m="http://schemas.openxmlformats.org/officeDocument/2006/math">
                    <m:r>
                      <a:rPr lang="tr-TR" sz="1600" b="0" i="1" smtClean="0">
                        <a:latin typeface="Cambria Math" panose="02040503050406030204" pitchFamily="18" charset="0"/>
                      </a:rPr>
                      <m:t>𝑅𝑒𝑐𝑎𝑙𝑙</m:t>
                    </m:r>
                    <m:r>
                      <a:rPr lang="tr-TR" sz="1600" b="0" i="1" smtClean="0">
                        <a:latin typeface="Cambria Math" panose="02040503050406030204" pitchFamily="18" charset="0"/>
                      </a:rPr>
                      <m:t>= </m:t>
                    </m:r>
                    <m:f>
                      <m:fPr>
                        <m:ctrlPr>
                          <a:rPr lang="tr-TR" sz="1600" b="0" i="1" smtClean="0">
                            <a:latin typeface="Cambria Math" panose="02040503050406030204" pitchFamily="18" charset="0"/>
                          </a:rPr>
                        </m:ctrlPr>
                      </m:fPr>
                      <m:num>
                        <m:r>
                          <a:rPr lang="tr-TR" sz="1600" b="0" i="1" smtClean="0">
                            <a:latin typeface="Cambria Math" panose="02040503050406030204" pitchFamily="18" charset="0"/>
                          </a:rPr>
                          <m:t>𝑇𝑃</m:t>
                        </m:r>
                      </m:num>
                      <m:den>
                        <m:r>
                          <a:rPr lang="tr-TR" sz="1600" b="0" i="1" smtClean="0">
                            <a:latin typeface="Cambria Math" panose="02040503050406030204" pitchFamily="18" charset="0"/>
                          </a:rPr>
                          <m:t>𝑇𝑃</m:t>
                        </m:r>
                        <m:r>
                          <a:rPr lang="tr-TR" sz="1600" b="0" i="1" smtClean="0">
                            <a:latin typeface="Cambria Math" panose="02040503050406030204" pitchFamily="18" charset="0"/>
                          </a:rPr>
                          <m:t>+</m:t>
                        </m:r>
                        <m:r>
                          <a:rPr lang="tr-TR" sz="1600" b="0" i="1" smtClean="0">
                            <a:latin typeface="Cambria Math" panose="02040503050406030204" pitchFamily="18" charset="0"/>
                          </a:rPr>
                          <m:t>𝐹𝑁</m:t>
                        </m:r>
                      </m:den>
                    </m:f>
                  </m:oMath>
                </a14:m>
                <a:endParaRPr lang="tr-TR" sz="1600" dirty="0"/>
              </a:p>
              <a:p>
                <a:pPr marL="0" indent="0">
                  <a:buNone/>
                </a:pPr>
                <a:endParaRPr lang="tr-TR" sz="1600" dirty="0"/>
              </a:p>
              <a:p>
                <a:pPr>
                  <a:buFont typeface="Wingdings" panose="05000000000000000000" pitchFamily="2" charset="2"/>
                  <a:buChar char="Ø"/>
                </a:pPr>
                <a:r>
                  <a:rPr lang="tr-TR" sz="1600" dirty="0" err="1"/>
                  <a:t>Specificity</a:t>
                </a:r>
                <a:r>
                  <a:rPr lang="tr-TR" sz="1600" dirty="0"/>
                  <a:t> (Özgüllük): Gerçek negatifleri ne kadar doğru söyledik?</a:t>
                </a:r>
              </a:p>
              <a:p>
                <a:pPr marL="0" indent="0">
                  <a:buNone/>
                </a:pPr>
                <a:r>
                  <a:rPr lang="tr-TR" sz="1600" dirty="0"/>
                  <a:t>	</a:t>
                </a:r>
                <a14:m>
                  <m:oMath xmlns:m="http://schemas.openxmlformats.org/officeDocument/2006/math">
                    <m:r>
                      <a:rPr lang="tr-TR" sz="1600" b="0" i="1" smtClean="0">
                        <a:latin typeface="Cambria Math" panose="02040503050406030204" pitchFamily="18" charset="0"/>
                      </a:rPr>
                      <m:t>𝑆𝑝𝑒𝑐𝑖𝑓𝑖𝑐𝑖𝑡𝑦</m:t>
                    </m:r>
                    <m:r>
                      <a:rPr lang="tr-TR" sz="1600" b="0" i="1" smtClean="0">
                        <a:latin typeface="Cambria Math" panose="02040503050406030204" pitchFamily="18" charset="0"/>
                      </a:rPr>
                      <m:t>= </m:t>
                    </m:r>
                    <m:f>
                      <m:fPr>
                        <m:ctrlPr>
                          <a:rPr lang="tr-TR" sz="1600" b="0" i="1" smtClean="0">
                            <a:latin typeface="Cambria Math" panose="02040503050406030204" pitchFamily="18" charset="0"/>
                          </a:rPr>
                        </m:ctrlPr>
                      </m:fPr>
                      <m:num>
                        <m:r>
                          <a:rPr lang="tr-TR" sz="1600" b="0" i="1" smtClean="0">
                            <a:latin typeface="Cambria Math" panose="02040503050406030204" pitchFamily="18" charset="0"/>
                          </a:rPr>
                          <m:t>𝑇𝑁</m:t>
                        </m:r>
                      </m:num>
                      <m:den>
                        <m:r>
                          <a:rPr lang="tr-TR" sz="1600" b="0" i="1" smtClean="0">
                            <a:latin typeface="Cambria Math" panose="02040503050406030204" pitchFamily="18" charset="0"/>
                          </a:rPr>
                          <m:t>𝑇𝑁</m:t>
                        </m:r>
                        <m:r>
                          <a:rPr lang="tr-TR" sz="1600" b="0" i="1" smtClean="0">
                            <a:latin typeface="Cambria Math" panose="02040503050406030204" pitchFamily="18" charset="0"/>
                          </a:rPr>
                          <m:t>+</m:t>
                        </m:r>
                        <m:r>
                          <a:rPr lang="tr-TR" sz="1600" b="0" i="1" smtClean="0">
                            <a:latin typeface="Cambria Math" panose="02040503050406030204" pitchFamily="18" charset="0"/>
                          </a:rPr>
                          <m:t>𝐹𝑃</m:t>
                        </m:r>
                      </m:den>
                    </m:f>
                  </m:oMath>
                </a14:m>
                <a:endParaRPr lang="tr-TR" sz="1600" dirty="0"/>
              </a:p>
              <a:p>
                <a:pPr marL="0" indent="0">
                  <a:buNone/>
                </a:pPr>
                <a:endParaRPr lang="tr-TR" sz="1600" dirty="0"/>
              </a:p>
              <a:p>
                <a:endParaRPr lang="tr-TR" sz="1600" dirty="0"/>
              </a:p>
            </p:txBody>
          </p:sp>
        </mc:Choice>
        <mc:Fallback xmlns="">
          <p:sp>
            <p:nvSpPr>
              <p:cNvPr id="3" name="İçerik Yer Tutucusu 2">
                <a:extLst>
                  <a:ext uri="{FF2B5EF4-FFF2-40B4-BE49-F238E27FC236}">
                    <a16:creationId xmlns:a16="http://schemas.microsoft.com/office/drawing/2014/main" id="{BD8531FA-366F-C94A-D736-85DA5B836E50}"/>
                  </a:ext>
                </a:extLst>
              </p:cNvPr>
              <p:cNvSpPr>
                <a:spLocks noGrp="1" noRot="1" noChangeAspect="1" noMove="1" noResize="1" noEditPoints="1" noAdjustHandles="1" noChangeArrowheads="1" noChangeShapeType="1" noTextEdit="1"/>
              </p:cNvSpPr>
              <p:nvPr>
                <p:ph idx="1"/>
              </p:nvPr>
            </p:nvSpPr>
            <p:spPr>
              <a:xfrm>
                <a:off x="838200" y="1457325"/>
                <a:ext cx="6451948" cy="4617798"/>
              </a:xfrm>
              <a:blipFill>
                <a:blip r:embed="rId2"/>
                <a:stretch>
                  <a:fillRect l="-378" t="-923"/>
                </a:stretch>
              </a:blipFill>
            </p:spPr>
            <p:txBody>
              <a:bodyPr/>
              <a:lstStyle/>
              <a:p>
                <a:r>
                  <a:rPr lang="tr-TR">
                    <a:noFill/>
                  </a:rPr>
                  <a:t> </a:t>
                </a:r>
              </a:p>
            </p:txBody>
          </p:sp>
        </mc:Fallback>
      </mc:AlternateContent>
      <p:sp>
        <p:nvSpPr>
          <p:cNvPr id="4" name="Metin kutusu 3">
            <a:extLst>
              <a:ext uri="{FF2B5EF4-FFF2-40B4-BE49-F238E27FC236}">
                <a16:creationId xmlns:a16="http://schemas.microsoft.com/office/drawing/2014/main" id="{FEDE766E-1798-C727-208A-6CD3856677A2}"/>
              </a:ext>
            </a:extLst>
          </p:cNvPr>
          <p:cNvSpPr txBox="1"/>
          <p:nvPr/>
        </p:nvSpPr>
        <p:spPr>
          <a:xfrm>
            <a:off x="8179496" y="1642565"/>
            <a:ext cx="3269293" cy="424731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tr-TR" dirty="0"/>
              <a:t>Neden Önemli?</a:t>
            </a:r>
          </a:p>
          <a:p>
            <a:pPr marL="285750" indent="-285750">
              <a:buFont typeface="Arial" panose="020B0604020202020204" pitchFamily="34" charset="0"/>
              <a:buChar char="•"/>
            </a:pPr>
            <a:r>
              <a:rPr lang="tr-TR" dirty="0"/>
              <a:t>Precision düşükse yanlış alarm çoktur (FP yüksek).</a:t>
            </a:r>
          </a:p>
          <a:p>
            <a:pPr marL="285750" indent="-285750">
              <a:buFont typeface="Arial" panose="020B0604020202020204" pitchFamily="34" charset="0"/>
              <a:buChar char="•"/>
            </a:pPr>
            <a:r>
              <a:rPr lang="tr-TR" dirty="0" err="1"/>
              <a:t>Recall</a:t>
            </a:r>
            <a:r>
              <a:rPr lang="tr-TR" dirty="0"/>
              <a:t> düşükse gerçek pozitifleri kaçırırsın (FN yüksek).</a:t>
            </a:r>
          </a:p>
          <a:p>
            <a:pPr marL="285750" indent="-285750">
              <a:buFont typeface="Arial" panose="020B0604020202020204" pitchFamily="34" charset="0"/>
              <a:buChar char="•"/>
            </a:pPr>
            <a:r>
              <a:rPr lang="tr-TR" dirty="0"/>
              <a:t>Uygulamaya göre dengeyi kurmak gerekir:</a:t>
            </a:r>
          </a:p>
          <a:p>
            <a:pPr marL="742950" lvl="1" indent="-285750">
              <a:buFont typeface="Arial" panose="020B0604020202020204" pitchFamily="34" charset="0"/>
              <a:buChar char="•"/>
            </a:pPr>
            <a:r>
              <a:rPr lang="tr-TR" dirty="0"/>
              <a:t>Tıbbi teşhiste </a:t>
            </a:r>
            <a:r>
              <a:rPr lang="tr-TR" b="1" dirty="0" err="1"/>
              <a:t>Recall</a:t>
            </a:r>
            <a:r>
              <a:rPr lang="tr-TR" dirty="0" err="1"/>
              <a:t>’u</a:t>
            </a:r>
            <a:r>
              <a:rPr lang="tr-TR" dirty="0"/>
              <a:t> yüksek tutmak (kaçırmak istemeyiz).</a:t>
            </a:r>
          </a:p>
          <a:p>
            <a:pPr marL="742950" lvl="1" indent="-285750">
              <a:buFont typeface="Arial" panose="020B0604020202020204" pitchFamily="34" charset="0"/>
              <a:buChar char="•"/>
            </a:pPr>
            <a:r>
              <a:rPr lang="tr-TR" dirty="0"/>
              <a:t>E-posta filtrelemede </a:t>
            </a:r>
            <a:r>
              <a:rPr lang="tr-TR" b="1" dirty="0" err="1"/>
              <a:t>Precision</a:t>
            </a:r>
            <a:r>
              <a:rPr lang="tr-TR" dirty="0" err="1"/>
              <a:t>’ı</a:t>
            </a:r>
            <a:r>
              <a:rPr lang="tr-TR" dirty="0"/>
              <a:t> yüksek tutmak (gereksiz spam işaretlememek).</a:t>
            </a:r>
          </a:p>
        </p:txBody>
      </p:sp>
    </p:spTree>
    <p:extLst>
      <p:ext uri="{BB962C8B-B14F-4D97-AF65-F5344CB8AC3E}">
        <p14:creationId xmlns:p14="http://schemas.microsoft.com/office/powerpoint/2010/main" val="3296736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7924CD-06E5-A98E-7F4B-A2892709F0FD}"/>
              </a:ext>
            </a:extLst>
          </p:cNvPr>
          <p:cNvSpPr>
            <a:spLocks noGrp="1"/>
          </p:cNvSpPr>
          <p:nvPr>
            <p:ph type="title"/>
          </p:nvPr>
        </p:nvSpPr>
        <p:spPr/>
        <p:txBody>
          <a:bodyPr/>
          <a:lstStyle/>
          <a:p>
            <a:r>
              <a:rPr lang="tr-TR" dirty="0"/>
              <a:t>Karmaşıklık matrisi</a:t>
            </a:r>
          </a:p>
        </p:txBody>
      </p:sp>
      <mc:AlternateContent xmlns:mc="http://schemas.openxmlformats.org/markup-compatibility/2006" xmlns:a14="http://schemas.microsoft.com/office/drawing/2010/main">
        <mc:Choice Requires="a14">
          <p:graphicFrame>
            <p:nvGraphicFramePr>
              <p:cNvPr id="4" name="İçerik Yer Tutucusu 3">
                <a:extLst>
                  <a:ext uri="{FF2B5EF4-FFF2-40B4-BE49-F238E27FC236}">
                    <a16:creationId xmlns:a16="http://schemas.microsoft.com/office/drawing/2014/main" id="{F79F31ED-3107-5FDA-89AA-641FF84F8AAF}"/>
                  </a:ext>
                </a:extLst>
              </p:cNvPr>
              <p:cNvGraphicFramePr>
                <a:graphicFrameLocks noGrp="1"/>
              </p:cNvGraphicFramePr>
              <p:nvPr>
                <p:ph idx="1"/>
                <p:extLst>
                  <p:ext uri="{D42A27DB-BD31-4B8C-83A1-F6EECF244321}">
                    <p14:modId xmlns:p14="http://schemas.microsoft.com/office/powerpoint/2010/main" val="1024084361"/>
                  </p:ext>
                </p:extLst>
              </p:nvPr>
            </p:nvGraphicFramePr>
            <p:xfrm>
              <a:off x="6094412" y="783687"/>
              <a:ext cx="4951413" cy="1148232"/>
            </p:xfrm>
            <a:graphic>
              <a:graphicData uri="http://schemas.openxmlformats.org/drawingml/2006/table">
                <a:tbl>
                  <a:tblPr firstRow="1" bandRow="1">
                    <a:tableStyleId>{5C22544A-7EE6-4342-B048-85BDC9FD1C3A}</a:tableStyleId>
                  </a:tblPr>
                  <a:tblGrid>
                    <a:gridCol w="1650471">
                      <a:extLst>
                        <a:ext uri="{9D8B030D-6E8A-4147-A177-3AD203B41FA5}">
                          <a16:colId xmlns:a16="http://schemas.microsoft.com/office/drawing/2014/main" val="1977398443"/>
                        </a:ext>
                      </a:extLst>
                    </a:gridCol>
                    <a:gridCol w="1650471">
                      <a:extLst>
                        <a:ext uri="{9D8B030D-6E8A-4147-A177-3AD203B41FA5}">
                          <a16:colId xmlns:a16="http://schemas.microsoft.com/office/drawing/2014/main" val="448623422"/>
                        </a:ext>
                      </a:extLst>
                    </a:gridCol>
                    <a:gridCol w="1650471">
                      <a:extLst>
                        <a:ext uri="{9D8B030D-6E8A-4147-A177-3AD203B41FA5}">
                          <a16:colId xmlns:a16="http://schemas.microsoft.com/office/drawing/2014/main" val="4220731377"/>
                        </a:ext>
                      </a:extLst>
                    </a:gridCol>
                  </a:tblGrid>
                  <a:tr h="382744">
                    <a:tc>
                      <a:txBody>
                        <a:bodyPr/>
                        <a:lstStyle/>
                        <a:p>
                          <a:endParaRPr lang="tr-TR"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1</m:t>
                                    </m:r>
                                  </m:sub>
                                </m:sSub>
                              </m:oMath>
                            </m:oMathPara>
                          </a14:m>
                          <a:endParaRPr lang="tr-TR"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2</m:t>
                                    </m:r>
                                  </m:sub>
                                </m:sSub>
                              </m:oMath>
                            </m:oMathPara>
                          </a14:m>
                          <a:endParaRPr lang="tr-TR" dirty="0"/>
                        </a:p>
                      </a:txBody>
                      <a:tcPr/>
                    </a:tc>
                    <a:extLst>
                      <a:ext uri="{0D108BD9-81ED-4DB2-BD59-A6C34878D82A}">
                        <a16:rowId xmlns:a16="http://schemas.microsoft.com/office/drawing/2014/main" val="3356214945"/>
                      </a:ext>
                    </a:extLst>
                  </a:tr>
                  <a:tr h="382744">
                    <a:tc>
                      <a:txBody>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1</m:t>
                                    </m:r>
                                  </m:sub>
                                </m:sSub>
                              </m:oMath>
                            </m:oMathPara>
                          </a14:m>
                          <a:endParaRPr lang="tr-TR" dirty="0"/>
                        </a:p>
                      </a:txBody>
                      <a:tcPr/>
                    </a:tc>
                    <a:tc>
                      <a:txBody>
                        <a:bodyPr/>
                        <a:lstStyle/>
                        <a:p>
                          <a:pPr algn="ctr"/>
                          <a:r>
                            <a:rPr lang="tr-TR" dirty="0"/>
                            <a:t>True </a:t>
                          </a:r>
                          <a:r>
                            <a:rPr lang="tr-TR" dirty="0" err="1"/>
                            <a:t>positive</a:t>
                          </a:r>
                          <a:endParaRPr lang="tr-TR" dirty="0"/>
                        </a:p>
                      </a:txBody>
                      <a:tcPr/>
                    </a:tc>
                    <a:tc>
                      <a:txBody>
                        <a:bodyPr/>
                        <a:lstStyle/>
                        <a:p>
                          <a:pPr algn="ctr"/>
                          <a:r>
                            <a:rPr lang="tr-TR" dirty="0" err="1"/>
                            <a:t>False</a:t>
                          </a:r>
                          <a:r>
                            <a:rPr lang="tr-TR" dirty="0"/>
                            <a:t> </a:t>
                          </a:r>
                          <a:r>
                            <a:rPr lang="tr-TR" dirty="0" err="1"/>
                            <a:t>negative</a:t>
                          </a:r>
                          <a:endParaRPr lang="tr-TR" dirty="0"/>
                        </a:p>
                      </a:txBody>
                      <a:tcPr/>
                    </a:tc>
                    <a:extLst>
                      <a:ext uri="{0D108BD9-81ED-4DB2-BD59-A6C34878D82A}">
                        <a16:rowId xmlns:a16="http://schemas.microsoft.com/office/drawing/2014/main" val="3420814452"/>
                      </a:ext>
                    </a:extLst>
                  </a:tr>
                  <a:tr h="382744">
                    <a:tc>
                      <a:txBody>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𝐶</m:t>
                                    </m:r>
                                  </m:e>
                                  <m:sub>
                                    <m:r>
                                      <a:rPr lang="tr-TR" b="0" i="1" smtClean="0">
                                        <a:latin typeface="Cambria Math" panose="02040503050406030204" pitchFamily="18" charset="0"/>
                                      </a:rPr>
                                      <m:t>2</m:t>
                                    </m:r>
                                  </m:sub>
                                </m:sSub>
                              </m:oMath>
                            </m:oMathPara>
                          </a14:m>
                          <a:endParaRPr lang="tr-TR" dirty="0"/>
                        </a:p>
                      </a:txBody>
                      <a:tcPr/>
                    </a:tc>
                    <a:tc>
                      <a:txBody>
                        <a:bodyPr/>
                        <a:lstStyle/>
                        <a:p>
                          <a:pPr algn="ctr"/>
                          <a:r>
                            <a:rPr lang="tr-TR" dirty="0" err="1"/>
                            <a:t>False</a:t>
                          </a:r>
                          <a:r>
                            <a:rPr lang="tr-TR" dirty="0"/>
                            <a:t> </a:t>
                          </a:r>
                          <a:r>
                            <a:rPr lang="tr-TR" dirty="0" err="1"/>
                            <a:t>positive</a:t>
                          </a:r>
                          <a:endParaRPr lang="tr-TR" dirty="0"/>
                        </a:p>
                      </a:txBody>
                      <a:tcPr/>
                    </a:tc>
                    <a:tc>
                      <a:txBody>
                        <a:bodyPr/>
                        <a:lstStyle/>
                        <a:p>
                          <a:pPr algn="ctr"/>
                          <a:r>
                            <a:rPr lang="tr-TR" dirty="0"/>
                            <a:t>True </a:t>
                          </a:r>
                          <a:r>
                            <a:rPr lang="tr-TR" dirty="0" err="1"/>
                            <a:t>negative</a:t>
                          </a:r>
                          <a:endParaRPr lang="tr-TR" dirty="0"/>
                        </a:p>
                      </a:txBody>
                      <a:tcPr/>
                    </a:tc>
                    <a:extLst>
                      <a:ext uri="{0D108BD9-81ED-4DB2-BD59-A6C34878D82A}">
                        <a16:rowId xmlns:a16="http://schemas.microsoft.com/office/drawing/2014/main" val="4049188908"/>
                      </a:ext>
                    </a:extLst>
                  </a:tr>
                </a:tbl>
              </a:graphicData>
            </a:graphic>
          </p:graphicFrame>
        </mc:Choice>
        <mc:Fallback xmlns="">
          <p:graphicFrame>
            <p:nvGraphicFramePr>
              <p:cNvPr id="4" name="İçerik Yer Tutucusu 3">
                <a:extLst>
                  <a:ext uri="{FF2B5EF4-FFF2-40B4-BE49-F238E27FC236}">
                    <a16:creationId xmlns:a16="http://schemas.microsoft.com/office/drawing/2014/main" id="{F79F31ED-3107-5FDA-89AA-641FF84F8AAF}"/>
                  </a:ext>
                </a:extLst>
              </p:cNvPr>
              <p:cNvGraphicFramePr>
                <a:graphicFrameLocks noGrp="1"/>
              </p:cNvGraphicFramePr>
              <p:nvPr>
                <p:ph idx="1"/>
                <p:extLst>
                  <p:ext uri="{D42A27DB-BD31-4B8C-83A1-F6EECF244321}">
                    <p14:modId xmlns:p14="http://schemas.microsoft.com/office/powerpoint/2010/main" val="1024084361"/>
                  </p:ext>
                </p:extLst>
              </p:nvPr>
            </p:nvGraphicFramePr>
            <p:xfrm>
              <a:off x="6094412" y="783687"/>
              <a:ext cx="4951413" cy="1148232"/>
            </p:xfrm>
            <a:graphic>
              <a:graphicData uri="http://schemas.openxmlformats.org/drawingml/2006/table">
                <a:tbl>
                  <a:tblPr firstRow="1" bandRow="1">
                    <a:tableStyleId>{5C22544A-7EE6-4342-B048-85BDC9FD1C3A}</a:tableStyleId>
                  </a:tblPr>
                  <a:tblGrid>
                    <a:gridCol w="1650471">
                      <a:extLst>
                        <a:ext uri="{9D8B030D-6E8A-4147-A177-3AD203B41FA5}">
                          <a16:colId xmlns:a16="http://schemas.microsoft.com/office/drawing/2014/main" val="1977398443"/>
                        </a:ext>
                      </a:extLst>
                    </a:gridCol>
                    <a:gridCol w="1650471">
                      <a:extLst>
                        <a:ext uri="{9D8B030D-6E8A-4147-A177-3AD203B41FA5}">
                          <a16:colId xmlns:a16="http://schemas.microsoft.com/office/drawing/2014/main" val="448623422"/>
                        </a:ext>
                      </a:extLst>
                    </a:gridCol>
                    <a:gridCol w="1650471">
                      <a:extLst>
                        <a:ext uri="{9D8B030D-6E8A-4147-A177-3AD203B41FA5}">
                          <a16:colId xmlns:a16="http://schemas.microsoft.com/office/drawing/2014/main" val="4220731377"/>
                        </a:ext>
                      </a:extLst>
                    </a:gridCol>
                  </a:tblGrid>
                  <a:tr h="382744">
                    <a:tc>
                      <a:txBody>
                        <a:bodyPr/>
                        <a:lstStyle/>
                        <a:p>
                          <a:endParaRPr lang="tr-TR"/>
                        </a:p>
                      </a:txBody>
                      <a:tcPr/>
                    </a:tc>
                    <a:tc>
                      <a:txBody>
                        <a:bodyPr/>
                        <a:lstStyle/>
                        <a:p>
                          <a:endParaRPr lang="tr-TR"/>
                        </a:p>
                      </a:txBody>
                      <a:tcPr>
                        <a:blipFill>
                          <a:blip r:embed="rId2"/>
                          <a:stretch>
                            <a:fillRect l="-100369" t="-1587" r="-101845" b="-220635"/>
                          </a:stretch>
                        </a:blipFill>
                      </a:tcPr>
                    </a:tc>
                    <a:tc>
                      <a:txBody>
                        <a:bodyPr/>
                        <a:lstStyle/>
                        <a:p>
                          <a:endParaRPr lang="tr-TR"/>
                        </a:p>
                      </a:txBody>
                      <a:tcPr>
                        <a:blipFill>
                          <a:blip r:embed="rId2"/>
                          <a:stretch>
                            <a:fillRect l="-200369" t="-1587" r="-1845" b="-220635"/>
                          </a:stretch>
                        </a:blipFill>
                      </a:tcPr>
                    </a:tc>
                    <a:extLst>
                      <a:ext uri="{0D108BD9-81ED-4DB2-BD59-A6C34878D82A}">
                        <a16:rowId xmlns:a16="http://schemas.microsoft.com/office/drawing/2014/main" val="3356214945"/>
                      </a:ext>
                    </a:extLst>
                  </a:tr>
                  <a:tr h="382744">
                    <a:tc>
                      <a:txBody>
                        <a:bodyPr/>
                        <a:lstStyle/>
                        <a:p>
                          <a:endParaRPr lang="tr-TR"/>
                        </a:p>
                      </a:txBody>
                      <a:tcPr>
                        <a:blipFill>
                          <a:blip r:embed="rId2"/>
                          <a:stretch>
                            <a:fillRect l="-369" t="-101587" r="-201845" b="-120635"/>
                          </a:stretch>
                        </a:blipFill>
                      </a:tcPr>
                    </a:tc>
                    <a:tc>
                      <a:txBody>
                        <a:bodyPr/>
                        <a:lstStyle/>
                        <a:p>
                          <a:pPr algn="ctr"/>
                          <a:r>
                            <a:rPr lang="tr-TR" dirty="0"/>
                            <a:t>True </a:t>
                          </a:r>
                          <a:r>
                            <a:rPr lang="tr-TR" dirty="0" err="1"/>
                            <a:t>positive</a:t>
                          </a:r>
                          <a:endParaRPr lang="tr-TR" dirty="0"/>
                        </a:p>
                      </a:txBody>
                      <a:tcPr/>
                    </a:tc>
                    <a:tc>
                      <a:txBody>
                        <a:bodyPr/>
                        <a:lstStyle/>
                        <a:p>
                          <a:pPr algn="ctr"/>
                          <a:r>
                            <a:rPr lang="tr-TR" dirty="0" err="1"/>
                            <a:t>False</a:t>
                          </a:r>
                          <a:r>
                            <a:rPr lang="tr-TR" dirty="0"/>
                            <a:t> </a:t>
                          </a:r>
                          <a:r>
                            <a:rPr lang="tr-TR" dirty="0" err="1"/>
                            <a:t>negative</a:t>
                          </a:r>
                          <a:endParaRPr lang="tr-TR" dirty="0"/>
                        </a:p>
                      </a:txBody>
                      <a:tcPr/>
                    </a:tc>
                    <a:extLst>
                      <a:ext uri="{0D108BD9-81ED-4DB2-BD59-A6C34878D82A}">
                        <a16:rowId xmlns:a16="http://schemas.microsoft.com/office/drawing/2014/main" val="3420814452"/>
                      </a:ext>
                    </a:extLst>
                  </a:tr>
                  <a:tr h="382744">
                    <a:tc>
                      <a:txBody>
                        <a:bodyPr/>
                        <a:lstStyle/>
                        <a:p>
                          <a:endParaRPr lang="tr-TR"/>
                        </a:p>
                      </a:txBody>
                      <a:tcPr>
                        <a:blipFill>
                          <a:blip r:embed="rId2"/>
                          <a:stretch>
                            <a:fillRect l="-369" t="-201587" r="-201845" b="-20635"/>
                          </a:stretch>
                        </a:blipFill>
                      </a:tcPr>
                    </a:tc>
                    <a:tc>
                      <a:txBody>
                        <a:bodyPr/>
                        <a:lstStyle/>
                        <a:p>
                          <a:pPr algn="ctr"/>
                          <a:r>
                            <a:rPr lang="tr-TR" dirty="0" err="1"/>
                            <a:t>False</a:t>
                          </a:r>
                          <a:r>
                            <a:rPr lang="tr-TR" dirty="0"/>
                            <a:t> </a:t>
                          </a:r>
                          <a:r>
                            <a:rPr lang="tr-TR" dirty="0" err="1"/>
                            <a:t>positive</a:t>
                          </a:r>
                          <a:endParaRPr lang="tr-TR" dirty="0"/>
                        </a:p>
                      </a:txBody>
                      <a:tcPr/>
                    </a:tc>
                    <a:tc>
                      <a:txBody>
                        <a:bodyPr/>
                        <a:lstStyle/>
                        <a:p>
                          <a:pPr algn="ctr"/>
                          <a:r>
                            <a:rPr lang="tr-TR" dirty="0"/>
                            <a:t>True </a:t>
                          </a:r>
                          <a:r>
                            <a:rPr lang="tr-TR" dirty="0" err="1"/>
                            <a:t>negative</a:t>
                          </a:r>
                          <a:endParaRPr lang="tr-TR" dirty="0"/>
                        </a:p>
                      </a:txBody>
                      <a:tcPr/>
                    </a:tc>
                    <a:extLst>
                      <a:ext uri="{0D108BD9-81ED-4DB2-BD59-A6C34878D82A}">
                        <a16:rowId xmlns:a16="http://schemas.microsoft.com/office/drawing/2014/main" val="4049188908"/>
                      </a:ext>
                    </a:extLst>
                  </a:tr>
                </a:tbl>
              </a:graphicData>
            </a:graphic>
          </p:graphicFrame>
        </mc:Fallback>
      </mc:AlternateContent>
      <p:graphicFrame>
        <p:nvGraphicFramePr>
          <p:cNvPr id="5" name="Tablo 4">
            <a:extLst>
              <a:ext uri="{FF2B5EF4-FFF2-40B4-BE49-F238E27FC236}">
                <a16:creationId xmlns:a16="http://schemas.microsoft.com/office/drawing/2014/main" id="{9C0A2EBC-3AE5-ADAE-9A6F-0375734FFA66}"/>
              </a:ext>
            </a:extLst>
          </p:cNvPr>
          <p:cNvGraphicFramePr>
            <a:graphicFrameLocks noGrp="1"/>
          </p:cNvGraphicFramePr>
          <p:nvPr>
            <p:extLst>
              <p:ext uri="{D42A27DB-BD31-4B8C-83A1-F6EECF244321}">
                <p14:modId xmlns:p14="http://schemas.microsoft.com/office/powerpoint/2010/main" val="2820389695"/>
              </p:ext>
            </p:extLst>
          </p:nvPr>
        </p:nvGraphicFramePr>
        <p:xfrm>
          <a:off x="1139825" y="2262257"/>
          <a:ext cx="9906000" cy="1752600"/>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2075231398"/>
                    </a:ext>
                  </a:extLst>
                </a:gridCol>
                <a:gridCol w="1981200">
                  <a:extLst>
                    <a:ext uri="{9D8B030D-6E8A-4147-A177-3AD203B41FA5}">
                      <a16:colId xmlns:a16="http://schemas.microsoft.com/office/drawing/2014/main" val="1157966962"/>
                    </a:ext>
                  </a:extLst>
                </a:gridCol>
                <a:gridCol w="1981200">
                  <a:extLst>
                    <a:ext uri="{9D8B030D-6E8A-4147-A177-3AD203B41FA5}">
                      <a16:colId xmlns:a16="http://schemas.microsoft.com/office/drawing/2014/main" val="3411593600"/>
                    </a:ext>
                  </a:extLst>
                </a:gridCol>
                <a:gridCol w="1981200">
                  <a:extLst>
                    <a:ext uri="{9D8B030D-6E8A-4147-A177-3AD203B41FA5}">
                      <a16:colId xmlns:a16="http://schemas.microsoft.com/office/drawing/2014/main" val="1579527095"/>
                    </a:ext>
                  </a:extLst>
                </a:gridCol>
                <a:gridCol w="1981200">
                  <a:extLst>
                    <a:ext uri="{9D8B030D-6E8A-4147-A177-3AD203B41FA5}">
                      <a16:colId xmlns:a16="http://schemas.microsoft.com/office/drawing/2014/main" val="1455137082"/>
                    </a:ext>
                  </a:extLst>
                </a:gridCol>
              </a:tblGrid>
              <a:tr h="370840">
                <a:tc>
                  <a:txBody>
                    <a:bodyPr/>
                    <a:lstStyle/>
                    <a:p>
                      <a:r>
                        <a:rPr lang="tr-TR" dirty="0" err="1"/>
                        <a:t>Classes</a:t>
                      </a:r>
                      <a:endParaRPr lang="tr-TR" dirty="0"/>
                    </a:p>
                  </a:txBody>
                  <a:tcPr/>
                </a:tc>
                <a:tc>
                  <a:txBody>
                    <a:bodyPr/>
                    <a:lstStyle/>
                    <a:p>
                      <a:r>
                        <a:rPr lang="tr-TR" sz="1600" dirty="0" err="1"/>
                        <a:t>buy_computer</a:t>
                      </a:r>
                      <a:r>
                        <a:rPr lang="tr-TR" sz="1600" dirty="0"/>
                        <a:t>=</a:t>
                      </a:r>
                      <a:r>
                        <a:rPr lang="tr-TR" sz="1600" dirty="0" err="1"/>
                        <a:t>yes</a:t>
                      </a:r>
                      <a:endParaRPr lang="tr-TR" sz="1600" dirty="0"/>
                    </a:p>
                  </a:txBody>
                  <a:tcPr/>
                </a:tc>
                <a:tc>
                  <a:txBody>
                    <a:bodyPr/>
                    <a:lstStyle/>
                    <a:p>
                      <a:r>
                        <a:rPr lang="tr-TR" sz="1600" dirty="0" err="1"/>
                        <a:t>buy_computer</a:t>
                      </a:r>
                      <a:r>
                        <a:rPr lang="tr-TR" sz="1600" dirty="0"/>
                        <a:t>=</a:t>
                      </a:r>
                      <a:r>
                        <a:rPr lang="tr-TR" sz="1600" dirty="0" err="1"/>
                        <a:t>no</a:t>
                      </a:r>
                      <a:endParaRPr lang="tr-TR" sz="1600" dirty="0"/>
                    </a:p>
                  </a:txBody>
                  <a:tcPr/>
                </a:tc>
                <a:tc>
                  <a:txBody>
                    <a:bodyPr/>
                    <a:lstStyle/>
                    <a:p>
                      <a:r>
                        <a:rPr lang="tr-TR" dirty="0"/>
                        <a:t>Total </a:t>
                      </a:r>
                    </a:p>
                  </a:txBody>
                  <a:tcPr/>
                </a:tc>
                <a:tc>
                  <a:txBody>
                    <a:bodyPr/>
                    <a:lstStyle/>
                    <a:p>
                      <a:r>
                        <a:rPr lang="tr-TR" dirty="0" err="1"/>
                        <a:t>Recognition</a:t>
                      </a:r>
                      <a:r>
                        <a:rPr lang="tr-TR" dirty="0"/>
                        <a:t>(%)</a:t>
                      </a:r>
                    </a:p>
                  </a:txBody>
                  <a:tcPr/>
                </a:tc>
                <a:extLst>
                  <a:ext uri="{0D108BD9-81ED-4DB2-BD59-A6C34878D82A}">
                    <a16:rowId xmlns:a16="http://schemas.microsoft.com/office/drawing/2014/main" val="196469663"/>
                  </a:ext>
                </a:extLst>
              </a:tr>
              <a:tr h="370840">
                <a:tc>
                  <a:txBody>
                    <a:bodyPr/>
                    <a:lstStyle/>
                    <a:p>
                      <a:r>
                        <a:rPr lang="tr-TR" sz="1600" dirty="0" err="1"/>
                        <a:t>buy_computer</a:t>
                      </a:r>
                      <a:r>
                        <a:rPr lang="tr-TR" sz="1600" dirty="0"/>
                        <a:t> = </a:t>
                      </a:r>
                      <a:r>
                        <a:rPr lang="tr-TR" sz="1600" dirty="0" err="1"/>
                        <a:t>yes</a:t>
                      </a:r>
                      <a:endParaRPr lang="tr-TR" sz="1600" dirty="0"/>
                    </a:p>
                  </a:txBody>
                  <a:tcPr/>
                </a:tc>
                <a:tc>
                  <a:txBody>
                    <a:bodyPr/>
                    <a:lstStyle/>
                    <a:p>
                      <a:r>
                        <a:rPr lang="tr-TR" dirty="0"/>
                        <a:t>6954</a:t>
                      </a:r>
                    </a:p>
                  </a:txBody>
                  <a:tcPr/>
                </a:tc>
                <a:tc>
                  <a:txBody>
                    <a:bodyPr/>
                    <a:lstStyle/>
                    <a:p>
                      <a:r>
                        <a:rPr lang="tr-TR" dirty="0"/>
                        <a:t>46</a:t>
                      </a:r>
                    </a:p>
                  </a:txBody>
                  <a:tcPr/>
                </a:tc>
                <a:tc>
                  <a:txBody>
                    <a:bodyPr/>
                    <a:lstStyle/>
                    <a:p>
                      <a:r>
                        <a:rPr lang="tr-TR" dirty="0"/>
                        <a:t>7000</a:t>
                      </a:r>
                    </a:p>
                  </a:txBody>
                  <a:tcPr/>
                </a:tc>
                <a:tc>
                  <a:txBody>
                    <a:bodyPr/>
                    <a:lstStyle/>
                    <a:p>
                      <a:r>
                        <a:rPr lang="tr-TR" dirty="0"/>
                        <a:t>99.34</a:t>
                      </a:r>
                    </a:p>
                  </a:txBody>
                  <a:tcPr/>
                </a:tc>
                <a:extLst>
                  <a:ext uri="{0D108BD9-81ED-4DB2-BD59-A6C34878D82A}">
                    <a16:rowId xmlns:a16="http://schemas.microsoft.com/office/drawing/2014/main" val="634674171"/>
                  </a:ext>
                </a:extLst>
              </a:tr>
              <a:tr h="370840">
                <a:tc>
                  <a:txBody>
                    <a:bodyPr/>
                    <a:lstStyle/>
                    <a:p>
                      <a:r>
                        <a:rPr lang="tr-TR" dirty="0" err="1"/>
                        <a:t>buy_computer</a:t>
                      </a:r>
                      <a:r>
                        <a:rPr lang="tr-TR" dirty="0"/>
                        <a:t> = </a:t>
                      </a:r>
                      <a:r>
                        <a:rPr lang="tr-TR" dirty="0" err="1"/>
                        <a:t>no</a:t>
                      </a:r>
                      <a:endParaRPr lang="tr-TR" dirty="0"/>
                    </a:p>
                  </a:txBody>
                  <a:tcPr/>
                </a:tc>
                <a:tc>
                  <a:txBody>
                    <a:bodyPr/>
                    <a:lstStyle/>
                    <a:p>
                      <a:r>
                        <a:rPr lang="tr-TR" dirty="0"/>
                        <a:t>412</a:t>
                      </a:r>
                    </a:p>
                  </a:txBody>
                  <a:tcPr/>
                </a:tc>
                <a:tc>
                  <a:txBody>
                    <a:bodyPr/>
                    <a:lstStyle/>
                    <a:p>
                      <a:r>
                        <a:rPr lang="tr-TR" dirty="0"/>
                        <a:t>2588</a:t>
                      </a:r>
                    </a:p>
                  </a:txBody>
                  <a:tcPr/>
                </a:tc>
                <a:tc>
                  <a:txBody>
                    <a:bodyPr/>
                    <a:lstStyle/>
                    <a:p>
                      <a:r>
                        <a:rPr lang="tr-TR" dirty="0"/>
                        <a:t>3000</a:t>
                      </a:r>
                    </a:p>
                  </a:txBody>
                  <a:tcPr/>
                </a:tc>
                <a:tc>
                  <a:txBody>
                    <a:bodyPr/>
                    <a:lstStyle/>
                    <a:p>
                      <a:r>
                        <a:rPr lang="tr-TR" dirty="0"/>
                        <a:t>86.27</a:t>
                      </a:r>
                    </a:p>
                  </a:txBody>
                  <a:tcPr/>
                </a:tc>
                <a:extLst>
                  <a:ext uri="{0D108BD9-81ED-4DB2-BD59-A6C34878D82A}">
                    <a16:rowId xmlns:a16="http://schemas.microsoft.com/office/drawing/2014/main" val="437472290"/>
                  </a:ext>
                </a:extLst>
              </a:tr>
              <a:tr h="370840">
                <a:tc>
                  <a:txBody>
                    <a:bodyPr/>
                    <a:lstStyle/>
                    <a:p>
                      <a:r>
                        <a:rPr lang="tr-TR" dirty="0"/>
                        <a:t>Total</a:t>
                      </a:r>
                    </a:p>
                  </a:txBody>
                  <a:tcPr/>
                </a:tc>
                <a:tc>
                  <a:txBody>
                    <a:bodyPr/>
                    <a:lstStyle/>
                    <a:p>
                      <a:r>
                        <a:rPr lang="tr-TR" dirty="0"/>
                        <a:t>7366</a:t>
                      </a:r>
                    </a:p>
                  </a:txBody>
                  <a:tcPr/>
                </a:tc>
                <a:tc>
                  <a:txBody>
                    <a:bodyPr/>
                    <a:lstStyle/>
                    <a:p>
                      <a:r>
                        <a:rPr lang="tr-TR" dirty="0"/>
                        <a:t>2634</a:t>
                      </a:r>
                    </a:p>
                  </a:txBody>
                  <a:tcPr/>
                </a:tc>
                <a:tc>
                  <a:txBody>
                    <a:bodyPr/>
                    <a:lstStyle/>
                    <a:p>
                      <a:r>
                        <a:rPr lang="tr-TR" dirty="0"/>
                        <a:t>10000</a:t>
                      </a:r>
                    </a:p>
                  </a:txBody>
                  <a:tcPr/>
                </a:tc>
                <a:tc>
                  <a:txBody>
                    <a:bodyPr/>
                    <a:lstStyle/>
                    <a:p>
                      <a:r>
                        <a:rPr lang="tr-TR" dirty="0"/>
                        <a:t>95.52</a:t>
                      </a:r>
                    </a:p>
                  </a:txBody>
                  <a:tcPr/>
                </a:tc>
                <a:extLst>
                  <a:ext uri="{0D108BD9-81ED-4DB2-BD59-A6C34878D82A}">
                    <a16:rowId xmlns:a16="http://schemas.microsoft.com/office/drawing/2014/main" val="1660717078"/>
                  </a:ext>
                </a:extLst>
              </a:tr>
            </a:tbl>
          </a:graphicData>
        </a:graphic>
      </p:graphicFrame>
      <p:sp>
        <p:nvSpPr>
          <p:cNvPr id="6" name="Metin kutusu 5">
            <a:extLst>
              <a:ext uri="{FF2B5EF4-FFF2-40B4-BE49-F238E27FC236}">
                <a16:creationId xmlns:a16="http://schemas.microsoft.com/office/drawing/2014/main" id="{B2BE15E6-B4BB-7680-0E58-42949B3A5057}"/>
              </a:ext>
            </a:extLst>
          </p:cNvPr>
          <p:cNvSpPr txBox="1"/>
          <p:nvPr/>
        </p:nvSpPr>
        <p:spPr>
          <a:xfrm>
            <a:off x="1146177" y="4106333"/>
            <a:ext cx="9899646" cy="2031325"/>
          </a:xfrm>
          <a:prstGeom prst="rect">
            <a:avLst/>
          </a:prstGeom>
          <a:noFill/>
        </p:spPr>
        <p:txBody>
          <a:bodyPr wrap="square" rtlCol="0">
            <a:spAutoFit/>
          </a:bodyPr>
          <a:lstStyle/>
          <a:p>
            <a:pPr marL="285750" indent="-285750">
              <a:buFont typeface="Arial" panose="020B0604020202020204" pitchFamily="34" charset="0"/>
              <a:buChar char="•"/>
            </a:pPr>
            <a:r>
              <a:rPr lang="tr-TR" dirty="0" err="1"/>
              <a:t>Accuracy</a:t>
            </a:r>
            <a:r>
              <a:rPr lang="tr-TR" dirty="0"/>
              <a:t> M, </a:t>
            </a:r>
            <a:r>
              <a:rPr lang="tr-TR" dirty="0" err="1"/>
              <a:t>acc</a:t>
            </a:r>
            <a:r>
              <a:rPr lang="tr-TR" dirty="0"/>
              <a:t>(M): model M için yüzde kaç sınıflandırma olduğudur.</a:t>
            </a:r>
          </a:p>
          <a:p>
            <a:pPr marL="742950" lvl="1" indent="-285750">
              <a:buFont typeface="Arial" panose="020B0604020202020204" pitchFamily="34" charset="0"/>
              <a:buChar char="•"/>
            </a:pPr>
            <a:r>
              <a:rPr lang="tr-TR" dirty="0" err="1"/>
              <a:t>Error</a:t>
            </a:r>
            <a:r>
              <a:rPr lang="tr-TR" dirty="0"/>
              <a:t> rate (</a:t>
            </a:r>
            <a:r>
              <a:rPr lang="tr-TR" dirty="0" err="1"/>
              <a:t>misclassification</a:t>
            </a:r>
            <a:r>
              <a:rPr lang="tr-TR" dirty="0"/>
              <a:t> rate) = 1 – </a:t>
            </a:r>
            <a:r>
              <a:rPr lang="tr-TR" dirty="0" err="1"/>
              <a:t>acc</a:t>
            </a:r>
            <a:r>
              <a:rPr lang="tr-TR" dirty="0"/>
              <a:t>(M)</a:t>
            </a:r>
          </a:p>
          <a:p>
            <a:pPr marL="742950" lvl="1" indent="-285750">
              <a:buFont typeface="Arial" panose="020B0604020202020204" pitchFamily="34" charset="0"/>
              <a:buChar char="•"/>
            </a:pPr>
            <a:r>
              <a:rPr lang="tr-TR" dirty="0"/>
              <a:t>Alternatif ölçümler (</a:t>
            </a:r>
            <a:r>
              <a:rPr lang="tr-TR" dirty="0" err="1"/>
              <a:t>e.g</a:t>
            </a:r>
            <a:r>
              <a:rPr lang="tr-TR" dirty="0"/>
              <a:t>., </a:t>
            </a:r>
            <a:r>
              <a:rPr lang="tr-TR" dirty="0" err="1"/>
              <a:t>for</a:t>
            </a:r>
            <a:r>
              <a:rPr lang="tr-TR" dirty="0"/>
              <a:t> </a:t>
            </a:r>
            <a:r>
              <a:rPr lang="tr-TR" dirty="0" err="1"/>
              <a:t>cancer</a:t>
            </a:r>
            <a:r>
              <a:rPr lang="tr-TR" dirty="0"/>
              <a:t> </a:t>
            </a:r>
            <a:r>
              <a:rPr lang="tr-TR" dirty="0" err="1"/>
              <a:t>diagnosis</a:t>
            </a:r>
            <a:r>
              <a:rPr lang="tr-TR" dirty="0"/>
              <a:t>)</a:t>
            </a:r>
          </a:p>
          <a:p>
            <a:pPr marL="742950" lvl="1" indent="-285750">
              <a:buFont typeface="Arial" panose="020B0604020202020204" pitchFamily="34" charset="0"/>
              <a:buChar char="•"/>
            </a:pPr>
            <a:r>
              <a:rPr lang="tr-TR" dirty="0" err="1"/>
              <a:t>Sensitivity</a:t>
            </a:r>
            <a:r>
              <a:rPr lang="tr-TR" dirty="0"/>
              <a:t> = t-pos/(</a:t>
            </a:r>
            <a:r>
              <a:rPr lang="tr-TR" dirty="0" err="1"/>
              <a:t>t-pos+f-neg</a:t>
            </a:r>
            <a:r>
              <a:rPr lang="tr-TR" dirty="0"/>
              <a:t>)	/* </a:t>
            </a:r>
            <a:r>
              <a:rPr lang="tr-TR" dirty="0" err="1"/>
              <a:t>true</a:t>
            </a:r>
            <a:r>
              <a:rPr lang="tr-TR" dirty="0"/>
              <a:t> </a:t>
            </a:r>
            <a:r>
              <a:rPr lang="tr-TR" dirty="0" err="1"/>
              <a:t>positive</a:t>
            </a:r>
            <a:r>
              <a:rPr lang="tr-TR" dirty="0"/>
              <a:t> </a:t>
            </a:r>
            <a:r>
              <a:rPr lang="tr-TR" dirty="0" err="1"/>
              <a:t>recognition</a:t>
            </a:r>
            <a:r>
              <a:rPr lang="tr-TR" dirty="0"/>
              <a:t> rate */</a:t>
            </a:r>
          </a:p>
          <a:p>
            <a:pPr marL="742950" lvl="1" indent="-285750">
              <a:buFont typeface="Arial" panose="020B0604020202020204" pitchFamily="34" charset="0"/>
              <a:buChar char="•"/>
            </a:pPr>
            <a:r>
              <a:rPr lang="tr-TR" dirty="0" err="1"/>
              <a:t>Specificity</a:t>
            </a:r>
            <a:r>
              <a:rPr lang="tr-TR" dirty="0"/>
              <a:t> = t-</a:t>
            </a:r>
            <a:r>
              <a:rPr lang="tr-TR" dirty="0" err="1"/>
              <a:t>neg</a:t>
            </a:r>
            <a:r>
              <a:rPr lang="tr-TR" dirty="0"/>
              <a:t>/(</a:t>
            </a:r>
            <a:r>
              <a:rPr lang="tr-TR" dirty="0" err="1"/>
              <a:t>t-neg+f-pos</a:t>
            </a:r>
            <a:r>
              <a:rPr lang="tr-TR" dirty="0"/>
              <a:t>)	/* </a:t>
            </a:r>
            <a:r>
              <a:rPr lang="tr-TR" dirty="0" err="1"/>
              <a:t>true</a:t>
            </a:r>
            <a:r>
              <a:rPr lang="tr-TR" dirty="0"/>
              <a:t> </a:t>
            </a:r>
            <a:r>
              <a:rPr lang="tr-TR" dirty="0" err="1"/>
              <a:t>negative</a:t>
            </a:r>
            <a:r>
              <a:rPr lang="tr-TR" dirty="0"/>
              <a:t> </a:t>
            </a:r>
            <a:r>
              <a:rPr lang="tr-TR" dirty="0" err="1"/>
              <a:t>recognition</a:t>
            </a:r>
            <a:r>
              <a:rPr lang="tr-TR" dirty="0"/>
              <a:t> rate */</a:t>
            </a:r>
          </a:p>
          <a:p>
            <a:pPr marL="742950" lvl="1" indent="-285750">
              <a:buFont typeface="Arial" panose="020B0604020202020204" pitchFamily="34" charset="0"/>
              <a:buChar char="•"/>
            </a:pPr>
            <a:r>
              <a:rPr lang="tr-TR" dirty="0"/>
              <a:t>Precision = t-pos/(t-pos + f-pos)</a:t>
            </a:r>
          </a:p>
          <a:p>
            <a:pPr marL="742950" lvl="1" indent="-285750">
              <a:buFont typeface="Arial" panose="020B0604020202020204" pitchFamily="34" charset="0"/>
              <a:buChar char="•"/>
            </a:pPr>
            <a:r>
              <a:rPr lang="tr-TR" dirty="0" err="1"/>
              <a:t>Accuracy</a:t>
            </a:r>
            <a:r>
              <a:rPr lang="tr-TR" dirty="0"/>
              <a:t> = </a:t>
            </a:r>
            <a:r>
              <a:rPr lang="tr-TR" dirty="0" err="1"/>
              <a:t>sensitivity</a:t>
            </a:r>
            <a:r>
              <a:rPr lang="tr-TR" dirty="0"/>
              <a:t> * pos/(pos + </a:t>
            </a:r>
            <a:r>
              <a:rPr lang="tr-TR" dirty="0" err="1"/>
              <a:t>neg</a:t>
            </a:r>
            <a:r>
              <a:rPr lang="tr-TR" dirty="0"/>
              <a:t>) + </a:t>
            </a:r>
            <a:r>
              <a:rPr lang="tr-TR" dirty="0" err="1"/>
              <a:t>specificity</a:t>
            </a:r>
            <a:r>
              <a:rPr lang="tr-TR" dirty="0"/>
              <a:t> * </a:t>
            </a:r>
            <a:r>
              <a:rPr lang="tr-TR" dirty="0" err="1"/>
              <a:t>neg</a:t>
            </a:r>
            <a:r>
              <a:rPr lang="tr-TR" dirty="0"/>
              <a:t>/(pos + </a:t>
            </a:r>
            <a:r>
              <a:rPr lang="tr-TR" dirty="0" err="1"/>
              <a:t>neg</a:t>
            </a:r>
            <a:r>
              <a:rPr lang="tr-TR" dirty="0"/>
              <a:t>)</a:t>
            </a:r>
          </a:p>
        </p:txBody>
      </p:sp>
    </p:spTree>
    <p:extLst>
      <p:ext uri="{BB962C8B-B14F-4D97-AF65-F5344CB8AC3E}">
        <p14:creationId xmlns:p14="http://schemas.microsoft.com/office/powerpoint/2010/main" val="3077439956"/>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4384</TotalTime>
  <Words>1482</Words>
  <Application>Microsoft Office PowerPoint</Application>
  <PresentationFormat>Geniş ekran</PresentationFormat>
  <Paragraphs>281</Paragraphs>
  <Slides>34</Slides>
  <Notes>0</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34</vt:i4>
      </vt:variant>
    </vt:vector>
  </HeadingPairs>
  <TitlesOfParts>
    <vt:vector size="43" baseType="lpstr">
      <vt:lpstr>-apple-system</vt:lpstr>
      <vt:lpstr>Aptos</vt:lpstr>
      <vt:lpstr>Aptos Display</vt:lpstr>
      <vt:lpstr>Arial</vt:lpstr>
      <vt:lpstr>Calibri</vt:lpstr>
      <vt:lpstr>Cambria Math</vt:lpstr>
      <vt:lpstr>Courier New</vt:lpstr>
      <vt:lpstr>Wingdings</vt:lpstr>
      <vt:lpstr>Office Teması</vt:lpstr>
      <vt:lpstr>Classification (Sınıflandırma)</vt:lpstr>
      <vt:lpstr>Classification: Breast Cancer Detection</vt:lpstr>
      <vt:lpstr>Regression vs Classification</vt:lpstr>
      <vt:lpstr>PREDICTION PROBLEMS: CLASSIFICATION</vt:lpstr>
      <vt:lpstr>PowerPoint Sunusu</vt:lpstr>
      <vt:lpstr>Process (2): Using the Model in Prediction</vt:lpstr>
      <vt:lpstr>Confusion Matrix (Karmaşıklık Matrisi)</vt:lpstr>
      <vt:lpstr>TEMEL METRİKLER</vt:lpstr>
      <vt:lpstr>Karmaşıklık matrisi</vt:lpstr>
      <vt:lpstr>K-NN (K Nearest Neighborhood)</vt:lpstr>
      <vt:lpstr>Çok çıktılı regresyon modelleriyle yüz tamamlama </vt:lpstr>
      <vt:lpstr>Metrics intended for real-valued vector spaces:</vt:lpstr>
      <vt:lpstr>Support Vector Machine (SVM)</vt:lpstr>
      <vt:lpstr>Support Vectors ve Margin Width</vt:lpstr>
      <vt:lpstr>PowerPoint Sunusu</vt:lpstr>
      <vt:lpstr>PowerPoint Sunusu</vt:lpstr>
      <vt:lpstr>SVC vs SVR</vt:lpstr>
      <vt:lpstr>Destek Vektör Regresyonu (Support Vector Regression)</vt:lpstr>
      <vt:lpstr>PowerPoint Sunusu</vt:lpstr>
      <vt:lpstr>PowerPoint Sunusu</vt:lpstr>
      <vt:lpstr>Unbalanced Problems  (Dengesiz Sınıf Problemleri)</vt:lpstr>
      <vt:lpstr>Non-Linear Problemler Nasıl Çözülür?</vt:lpstr>
      <vt:lpstr>Hard Margin VS Soft Margin</vt:lpstr>
      <vt:lpstr>Doğrusal Olmayan SVM</vt:lpstr>
      <vt:lpstr>DVM Çekirdek hilesi</vt:lpstr>
      <vt:lpstr>PowerPoint Sunusu</vt:lpstr>
      <vt:lpstr>Uzaklığa Dayalı Benzerlik Fonksiyonu</vt:lpstr>
      <vt:lpstr>PowerPoint Sunusu</vt:lpstr>
      <vt:lpstr>PowerPoint Sunusu</vt:lpstr>
      <vt:lpstr>PowerPoint Sunusu</vt:lpstr>
      <vt:lpstr>PowerPoint Sunusu</vt:lpstr>
      <vt:lpstr>Naive Bayes  (Koşullu Olasılık)</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Ecehan Üzgün</dc:creator>
  <cp:lastModifiedBy>Ecehan Üzgün</cp:lastModifiedBy>
  <cp:revision>207</cp:revision>
  <dcterms:created xsi:type="dcterms:W3CDTF">2025-05-11T07:51:51Z</dcterms:created>
  <dcterms:modified xsi:type="dcterms:W3CDTF">2025-05-21T23:32:41Z</dcterms:modified>
</cp:coreProperties>
</file>